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7.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715" r:id="rId5"/>
    <p:sldMasterId id="2147493730" r:id="rId6"/>
    <p:sldMasterId id="2147493743" r:id="rId7"/>
    <p:sldMasterId id="2147493754" r:id="rId8"/>
    <p:sldMasterId id="2147493768" r:id="rId9"/>
    <p:sldMasterId id="2147493781" r:id="rId10"/>
    <p:sldMasterId id="2147493798" r:id="rId11"/>
  </p:sldMasterIdLst>
  <p:notesMasterIdLst>
    <p:notesMasterId r:id="rId129"/>
  </p:notesMasterIdLst>
  <p:handoutMasterIdLst>
    <p:handoutMasterId r:id="rId130"/>
  </p:handoutMasterIdLst>
  <p:sldIdLst>
    <p:sldId id="854" r:id="rId12"/>
    <p:sldId id="1047" r:id="rId13"/>
    <p:sldId id="1145" r:id="rId14"/>
    <p:sldId id="1132" r:id="rId15"/>
    <p:sldId id="1141" r:id="rId16"/>
    <p:sldId id="1137" r:id="rId17"/>
    <p:sldId id="1142" r:id="rId18"/>
    <p:sldId id="1143" r:id="rId19"/>
    <p:sldId id="422" r:id="rId20"/>
    <p:sldId id="423" r:id="rId21"/>
    <p:sldId id="1144" r:id="rId22"/>
    <p:sldId id="482" r:id="rId23"/>
    <p:sldId id="1139" r:id="rId24"/>
    <p:sldId id="1149" r:id="rId25"/>
    <p:sldId id="257" r:id="rId26"/>
    <p:sldId id="261" r:id="rId27"/>
    <p:sldId id="478" r:id="rId28"/>
    <p:sldId id="480" r:id="rId29"/>
    <p:sldId id="262" r:id="rId30"/>
    <p:sldId id="486" r:id="rId31"/>
    <p:sldId id="487" r:id="rId32"/>
    <p:sldId id="499" r:id="rId33"/>
    <p:sldId id="398" r:id="rId34"/>
    <p:sldId id="1140" r:id="rId35"/>
    <p:sldId id="1146" r:id="rId36"/>
    <p:sldId id="491" r:id="rId37"/>
    <p:sldId id="264" r:id="rId38"/>
    <p:sldId id="322" r:id="rId39"/>
    <p:sldId id="266" r:id="rId40"/>
    <p:sldId id="415" r:id="rId41"/>
    <p:sldId id="323" r:id="rId42"/>
    <p:sldId id="548" r:id="rId43"/>
    <p:sldId id="498" r:id="rId44"/>
    <p:sldId id="494" r:id="rId45"/>
    <p:sldId id="496" r:id="rId46"/>
    <p:sldId id="500" r:id="rId47"/>
    <p:sldId id="497" r:id="rId48"/>
    <p:sldId id="501" r:id="rId49"/>
    <p:sldId id="1147" r:id="rId50"/>
    <p:sldId id="282" r:id="rId51"/>
    <p:sldId id="504" r:id="rId52"/>
    <p:sldId id="544" r:id="rId53"/>
    <p:sldId id="283" r:id="rId54"/>
    <p:sldId id="545" r:id="rId55"/>
    <p:sldId id="424" r:id="rId56"/>
    <p:sldId id="290" r:id="rId57"/>
    <p:sldId id="291" r:id="rId58"/>
    <p:sldId id="425" r:id="rId59"/>
    <p:sldId id="295" r:id="rId60"/>
    <p:sldId id="426" r:id="rId61"/>
    <p:sldId id="297" r:id="rId62"/>
    <p:sldId id="296" r:id="rId63"/>
    <p:sldId id="427" r:id="rId64"/>
    <p:sldId id="433" r:id="rId65"/>
    <p:sldId id="546" r:id="rId66"/>
    <p:sldId id="1150" r:id="rId67"/>
    <p:sldId id="547" r:id="rId68"/>
    <p:sldId id="1148" r:id="rId69"/>
    <p:sldId id="432" r:id="rId70"/>
    <p:sldId id="519" r:id="rId71"/>
    <p:sldId id="400" r:id="rId72"/>
    <p:sldId id="428" r:id="rId73"/>
    <p:sldId id="401" r:id="rId74"/>
    <p:sldId id="402" r:id="rId75"/>
    <p:sldId id="520" r:id="rId76"/>
    <p:sldId id="521" r:id="rId77"/>
    <p:sldId id="522" r:id="rId78"/>
    <p:sldId id="411" r:id="rId79"/>
    <p:sldId id="1151" r:id="rId80"/>
    <p:sldId id="657" r:id="rId81"/>
    <p:sldId id="658" r:id="rId82"/>
    <p:sldId id="659" r:id="rId83"/>
    <p:sldId id="660" r:id="rId84"/>
    <p:sldId id="258" r:id="rId85"/>
    <p:sldId id="758" r:id="rId86"/>
    <p:sldId id="759" r:id="rId87"/>
    <p:sldId id="760" r:id="rId88"/>
    <p:sldId id="762" r:id="rId89"/>
    <p:sldId id="763" r:id="rId90"/>
    <p:sldId id="764" r:id="rId91"/>
    <p:sldId id="765" r:id="rId92"/>
    <p:sldId id="766" r:id="rId93"/>
    <p:sldId id="767" r:id="rId94"/>
    <p:sldId id="768" r:id="rId95"/>
    <p:sldId id="769" r:id="rId96"/>
    <p:sldId id="770" r:id="rId97"/>
    <p:sldId id="771" r:id="rId98"/>
    <p:sldId id="772" r:id="rId99"/>
    <p:sldId id="773" r:id="rId100"/>
    <p:sldId id="774" r:id="rId101"/>
    <p:sldId id="775" r:id="rId102"/>
    <p:sldId id="1152" r:id="rId103"/>
    <p:sldId id="1153" r:id="rId104"/>
    <p:sldId id="1154" r:id="rId105"/>
    <p:sldId id="877" r:id="rId106"/>
    <p:sldId id="884" r:id="rId107"/>
    <p:sldId id="1095" r:id="rId108"/>
    <p:sldId id="1089" r:id="rId109"/>
    <p:sldId id="1088" r:id="rId110"/>
    <p:sldId id="1090" r:id="rId111"/>
    <p:sldId id="1091" r:id="rId112"/>
    <p:sldId id="1092" r:id="rId113"/>
    <p:sldId id="1099" r:id="rId114"/>
    <p:sldId id="1101" r:id="rId115"/>
    <p:sldId id="1100" r:id="rId116"/>
    <p:sldId id="1102" r:id="rId117"/>
    <p:sldId id="1083" r:id="rId118"/>
    <p:sldId id="1097" r:id="rId119"/>
    <p:sldId id="1098" r:id="rId120"/>
    <p:sldId id="1104" r:id="rId121"/>
    <p:sldId id="1105" r:id="rId122"/>
    <p:sldId id="1103" r:id="rId123"/>
    <p:sldId id="1106" r:id="rId124"/>
    <p:sldId id="1107" r:id="rId125"/>
    <p:sldId id="1108" r:id="rId126"/>
    <p:sldId id="1109" r:id="rId127"/>
    <p:sldId id="1155" r:id="rId128"/>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F4FF"/>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767"/>
    <p:restoredTop sz="97000"/>
  </p:normalViewPr>
  <p:slideViewPr>
    <p:cSldViewPr snapToObjects="1">
      <p:cViewPr varScale="1">
        <p:scale>
          <a:sx n="211" d="100"/>
          <a:sy n="211" d="100"/>
        </p:scale>
        <p:origin x="672" y="184"/>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6.xml"/><Relationship Id="rId21" Type="http://schemas.openxmlformats.org/officeDocument/2006/relationships/slide" Target="slides/slide10.xml"/><Relationship Id="rId42" Type="http://schemas.openxmlformats.org/officeDocument/2006/relationships/slide" Target="slides/slide31.xml"/><Relationship Id="rId63" Type="http://schemas.openxmlformats.org/officeDocument/2006/relationships/slide" Target="slides/slide52.xml"/><Relationship Id="rId84" Type="http://schemas.openxmlformats.org/officeDocument/2006/relationships/slide" Target="slides/slide73.xml"/><Relationship Id="rId16" Type="http://schemas.openxmlformats.org/officeDocument/2006/relationships/slide" Target="slides/slide5.xml"/><Relationship Id="rId107" Type="http://schemas.openxmlformats.org/officeDocument/2006/relationships/slide" Target="slides/slide96.xml"/><Relationship Id="rId11" Type="http://schemas.openxmlformats.org/officeDocument/2006/relationships/slideMaster" Target="slideMasters/slideMaster8.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102" Type="http://schemas.openxmlformats.org/officeDocument/2006/relationships/slide" Target="slides/slide91.xml"/><Relationship Id="rId123" Type="http://schemas.openxmlformats.org/officeDocument/2006/relationships/slide" Target="slides/slide112.xml"/><Relationship Id="rId128" Type="http://schemas.openxmlformats.org/officeDocument/2006/relationships/slide" Target="slides/slide117.xml"/><Relationship Id="rId5" Type="http://schemas.openxmlformats.org/officeDocument/2006/relationships/slideMaster" Target="slideMasters/slideMaster2.xml"/><Relationship Id="rId90" Type="http://schemas.openxmlformats.org/officeDocument/2006/relationships/slide" Target="slides/slide79.xml"/><Relationship Id="rId95" Type="http://schemas.openxmlformats.org/officeDocument/2006/relationships/slide" Target="slides/slide84.xml"/><Relationship Id="rId22" Type="http://schemas.openxmlformats.org/officeDocument/2006/relationships/slide" Target="slides/slide11.xml"/><Relationship Id="rId27" Type="http://schemas.openxmlformats.org/officeDocument/2006/relationships/slide" Target="slides/slide16.xml"/><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slide" Target="slides/slide53.xml"/><Relationship Id="rId69" Type="http://schemas.openxmlformats.org/officeDocument/2006/relationships/slide" Target="slides/slide58.xml"/><Relationship Id="rId113" Type="http://schemas.openxmlformats.org/officeDocument/2006/relationships/slide" Target="slides/slide102.xml"/><Relationship Id="rId118" Type="http://schemas.openxmlformats.org/officeDocument/2006/relationships/slide" Target="slides/slide107.xml"/><Relationship Id="rId134" Type="http://schemas.openxmlformats.org/officeDocument/2006/relationships/tableStyles" Target="tableStyles.xml"/><Relationship Id="rId80" Type="http://schemas.openxmlformats.org/officeDocument/2006/relationships/slide" Target="slides/slide69.xml"/><Relationship Id="rId85" Type="http://schemas.openxmlformats.org/officeDocument/2006/relationships/slide" Target="slides/slide74.xml"/><Relationship Id="rId12" Type="http://schemas.openxmlformats.org/officeDocument/2006/relationships/slide" Target="slides/slide1.xml"/><Relationship Id="rId17" Type="http://schemas.openxmlformats.org/officeDocument/2006/relationships/slide" Target="slides/slide6.xml"/><Relationship Id="rId33" Type="http://schemas.openxmlformats.org/officeDocument/2006/relationships/slide" Target="slides/slide22.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08" Type="http://schemas.openxmlformats.org/officeDocument/2006/relationships/slide" Target="slides/slide97.xml"/><Relationship Id="rId124" Type="http://schemas.openxmlformats.org/officeDocument/2006/relationships/slide" Target="slides/slide113.xml"/><Relationship Id="rId129" Type="http://schemas.openxmlformats.org/officeDocument/2006/relationships/notesMaster" Target="notesMasters/notesMaster1.xml"/><Relationship Id="rId54" Type="http://schemas.openxmlformats.org/officeDocument/2006/relationships/slide" Target="slides/slide43.xml"/><Relationship Id="rId70" Type="http://schemas.openxmlformats.org/officeDocument/2006/relationships/slide" Target="slides/slide59.xml"/><Relationship Id="rId75" Type="http://schemas.openxmlformats.org/officeDocument/2006/relationships/slide" Target="slides/slide64.xml"/><Relationship Id="rId91" Type="http://schemas.openxmlformats.org/officeDocument/2006/relationships/slide" Target="slides/slide80.xml"/><Relationship Id="rId96" Type="http://schemas.openxmlformats.org/officeDocument/2006/relationships/slide" Target="slides/slide85.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2.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slide" Target="slides/slide103.xml"/><Relationship Id="rId119" Type="http://schemas.openxmlformats.org/officeDocument/2006/relationships/slide" Target="slides/slide108.xml"/><Relationship Id="rId44" Type="http://schemas.openxmlformats.org/officeDocument/2006/relationships/slide" Target="slides/slide33.xml"/><Relationship Id="rId60" Type="http://schemas.openxmlformats.org/officeDocument/2006/relationships/slide" Target="slides/slide49.xml"/><Relationship Id="rId65" Type="http://schemas.openxmlformats.org/officeDocument/2006/relationships/slide" Target="slides/slide54.xml"/><Relationship Id="rId81" Type="http://schemas.openxmlformats.org/officeDocument/2006/relationships/slide" Target="slides/slide70.xml"/><Relationship Id="rId86" Type="http://schemas.openxmlformats.org/officeDocument/2006/relationships/slide" Target="slides/slide75.xml"/><Relationship Id="rId130" Type="http://schemas.openxmlformats.org/officeDocument/2006/relationships/handoutMaster" Target="handoutMasters/handoutMaster1.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slide" Target="slides/slide9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slide" Target="slides/slide109.xml"/><Relationship Id="rId125" Type="http://schemas.openxmlformats.org/officeDocument/2006/relationships/slide" Target="slides/slide114.xml"/><Relationship Id="rId7" Type="http://schemas.openxmlformats.org/officeDocument/2006/relationships/slideMaster" Target="slideMasters/slideMaster4.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slide" Target="slides/slide104.xml"/><Relationship Id="rId131" Type="http://schemas.openxmlformats.org/officeDocument/2006/relationships/presProps" Target="presProps.xml"/><Relationship Id="rId61" Type="http://schemas.openxmlformats.org/officeDocument/2006/relationships/slide" Target="slides/slide50.xml"/><Relationship Id="rId82" Type="http://schemas.openxmlformats.org/officeDocument/2006/relationships/slide" Target="slides/slide71.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126" Type="http://schemas.openxmlformats.org/officeDocument/2006/relationships/slide" Target="slides/slide115.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slide" Target="slides/slide110.xml"/><Relationship Id="rId3" Type="http://schemas.openxmlformats.org/officeDocument/2006/relationships/customXml" Target="../customXml/item3.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slide" Target="slides/slide105.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slide" Target="slides/slide100.xml"/><Relationship Id="rId132" Type="http://schemas.openxmlformats.org/officeDocument/2006/relationships/viewProps" Target="viewProps.xml"/><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106" Type="http://schemas.openxmlformats.org/officeDocument/2006/relationships/slide" Target="slides/slide95.xml"/><Relationship Id="rId127" Type="http://schemas.openxmlformats.org/officeDocument/2006/relationships/slide" Target="slides/slide116.xml"/><Relationship Id="rId10" Type="http://schemas.openxmlformats.org/officeDocument/2006/relationships/slideMaster" Target="slideMasters/slideMaster7.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78" Type="http://schemas.openxmlformats.org/officeDocument/2006/relationships/slide" Target="slides/slide67.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slide" Target="slides/slide111.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5.xml"/><Relationship Id="rId47" Type="http://schemas.openxmlformats.org/officeDocument/2006/relationships/slide" Target="slides/slide36.xml"/><Relationship Id="rId68" Type="http://schemas.openxmlformats.org/officeDocument/2006/relationships/slide" Target="slides/slide57.xml"/><Relationship Id="rId89" Type="http://schemas.openxmlformats.org/officeDocument/2006/relationships/slide" Target="slides/slide78.xml"/><Relationship Id="rId112" Type="http://schemas.openxmlformats.org/officeDocument/2006/relationships/slide" Target="slides/slide101.xml"/><Relationship Id="rId13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11/4/21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11/4/21</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D59427F-6E79-4429-AAD3-19FAAE0343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21DF573-48A5-4494-BFF3-C4B55C390A43}"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a:extLst>
              <a:ext uri="{FF2B5EF4-FFF2-40B4-BE49-F238E27FC236}">
                <a16:creationId xmlns:a16="http://schemas.microsoft.com/office/drawing/2014/main" id="{FCF865CD-1526-4C8D-B58B-4C6DE096021F}"/>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DB6329B6-B0F0-4978-93A6-69CF6C218C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8764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88068DC1-F384-4BDA-8357-C4E4516A50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6A73EC4-D110-4477-8823-4F07F680E630}"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27</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8675" name="Rectangle 2">
            <a:extLst>
              <a:ext uri="{FF2B5EF4-FFF2-40B4-BE49-F238E27FC236}">
                <a16:creationId xmlns:a16="http://schemas.microsoft.com/office/drawing/2014/main" id="{0EBB60F5-AF69-4AE2-8874-46F0513AE650}"/>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39303B8D-3055-496A-84BB-85C1B127C6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Mention:  checksums, bad sector remapping</a:t>
            </a:r>
          </a:p>
        </p:txBody>
      </p:sp>
    </p:spTree>
    <p:extLst>
      <p:ext uri="{BB962C8B-B14F-4D97-AF65-F5344CB8AC3E}">
        <p14:creationId xmlns:p14="http://schemas.microsoft.com/office/powerpoint/2010/main" val="1925882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3C120632-6450-496D-9021-144FCC9463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FE5D3C3-97C3-42F0-8AD8-A78667E011D8}"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3" name="Rectangle 2">
            <a:extLst>
              <a:ext uri="{FF2B5EF4-FFF2-40B4-BE49-F238E27FC236}">
                <a16:creationId xmlns:a16="http://schemas.microsoft.com/office/drawing/2014/main" id="{9FFDA698-AD1E-490A-843E-56BBFBDA156E}"/>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F4C63D34-496E-420D-BEE9-57DE0CECD3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775278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D3FCD778-3AE4-42E7-AB74-D00245452A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45A3DB5-4F11-4CB9-BD43-77A6F1184F30}"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5843" name="Rectangle 2">
            <a:extLst>
              <a:ext uri="{FF2B5EF4-FFF2-40B4-BE49-F238E27FC236}">
                <a16:creationId xmlns:a16="http://schemas.microsoft.com/office/drawing/2014/main" id="{E0E1BD94-40E1-42D9-AC0F-6DBED183EDEC}"/>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F548A35E-BDBC-4805-BE0E-5DB4CDDA19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00191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516EBF0D-549B-4B96-9F9D-99104C0272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16DE627-E9A0-44A0-8058-E175A1E3A18A}"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7891" name="Rectangle 2">
            <a:extLst>
              <a:ext uri="{FF2B5EF4-FFF2-40B4-BE49-F238E27FC236}">
                <a16:creationId xmlns:a16="http://schemas.microsoft.com/office/drawing/2014/main" id="{1839E502-C201-436D-805E-A0C9059389F4}"/>
              </a:ext>
            </a:extLst>
          </p:cNvPr>
          <p:cNvSpPr>
            <a:spLocks noGrp="1" noRot="1" noChangeAspect="1" noChangeArrowheads="1" noTextEdit="1"/>
          </p:cNvSpPr>
          <p:nvPr>
            <p:ph type="sldImg"/>
          </p:nvPr>
        </p:nvSpPr>
        <p:spPr>
          <a:ln/>
        </p:spPr>
      </p:sp>
      <p:sp>
        <p:nvSpPr>
          <p:cNvPr id="37892" name="Rectangle 3">
            <a:extLst>
              <a:ext uri="{FF2B5EF4-FFF2-40B4-BE49-F238E27FC236}">
                <a16:creationId xmlns:a16="http://schemas.microsoft.com/office/drawing/2014/main" id="{1BE0CB22-2002-47F0-8684-94D93C5B97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833278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11808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72614CE6-FFF4-4034-B168-49EFB3E04C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D8D42BA-40E3-4895-A9C8-A200B308F539}"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8851" name="Rectangle 2">
            <a:extLst>
              <a:ext uri="{FF2B5EF4-FFF2-40B4-BE49-F238E27FC236}">
                <a16:creationId xmlns:a16="http://schemas.microsoft.com/office/drawing/2014/main" id="{0B5CF2B0-262A-45F7-9707-BE0E50722C71}"/>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4BDF3390-60A6-438E-A19E-B7A48E1FE2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251005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42</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33589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43</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932718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41671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1428307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45</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102698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C7CAB5FB-4499-4A78-B8E0-70F018F3D0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069DE5A9-540A-4836-B1A6-064DE652E54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9091" name="Rectangle 2">
            <a:extLst>
              <a:ext uri="{FF2B5EF4-FFF2-40B4-BE49-F238E27FC236}">
                <a16:creationId xmlns:a16="http://schemas.microsoft.com/office/drawing/2014/main" id="{D710D072-F1C5-49CD-9CD9-EB9F3EED2616}"/>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E0910396-3535-4141-AC82-8ED6F6632F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945320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271D2120-9A2B-47C4-A534-B51D7FD3C7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4197C76-8DA6-4441-8418-E1CA93B2A4A8}"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47</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1139" name="Rectangle 2">
            <a:extLst>
              <a:ext uri="{FF2B5EF4-FFF2-40B4-BE49-F238E27FC236}">
                <a16:creationId xmlns:a16="http://schemas.microsoft.com/office/drawing/2014/main" id="{76320175-7BF1-4C28-8118-24744CF33C22}"/>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518E7B96-3BC0-4BA0-8F4B-53B5173025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71945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8E40BEF0-9415-412D-AF21-72BA2D18C45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2E65637-2214-4FA6-A9CC-A7014009F3D6}"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3187" name="Rectangle 2">
            <a:extLst>
              <a:ext uri="{FF2B5EF4-FFF2-40B4-BE49-F238E27FC236}">
                <a16:creationId xmlns:a16="http://schemas.microsoft.com/office/drawing/2014/main" id="{F6ACB707-CCC2-4339-8586-9C49A2CAC899}"/>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EC05376F-F9AC-467D-82F5-2A937A23D1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750936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ACC2129-DD10-4195-B4E4-0A37464BFA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23C8B530-0DB8-4B80-A8A3-17843A477A25}"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5235" name="Rectangle 2">
            <a:extLst>
              <a:ext uri="{FF2B5EF4-FFF2-40B4-BE49-F238E27FC236}">
                <a16:creationId xmlns:a16="http://schemas.microsoft.com/office/drawing/2014/main" id="{2367443C-DFF5-4AA5-ABA6-C096F07FD944}"/>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B6E1774C-63FE-4622-BF4D-AC0EB01CDB7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23378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6DFF9C4C-A6C6-47DE-9162-4673F14421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2E7717C-BB95-4A69-B6C6-F696DFD972A3}"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52</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7283" name="Rectangle 2">
            <a:extLst>
              <a:ext uri="{FF2B5EF4-FFF2-40B4-BE49-F238E27FC236}">
                <a16:creationId xmlns:a16="http://schemas.microsoft.com/office/drawing/2014/main" id="{E7126C29-652A-47EB-9D6F-1C2E666C8B08}"/>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E0AF697C-E8F3-4DF3-AC35-E7C8929E55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87698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715622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06609786-4631-484F-B41E-4FBBBE454EAD}"/>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07461DE-88B5-448F-84B2-31DC1AD889C9}"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6499" name="Rectangle 2">
            <a:extLst>
              <a:ext uri="{FF2B5EF4-FFF2-40B4-BE49-F238E27FC236}">
                <a16:creationId xmlns:a16="http://schemas.microsoft.com/office/drawing/2014/main" id="{B2CC0589-974B-4075-B164-7ADE6596B07F}"/>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96CBABBB-8336-4D27-980A-03D513BD3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832550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099523C9-0457-4031-80C4-C9A05720E723}"/>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BFA416D-C28E-4FCE-97EE-7864C178A395}"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8547" name="Rectangle 2">
            <a:extLst>
              <a:ext uri="{FF2B5EF4-FFF2-40B4-BE49-F238E27FC236}">
                <a16:creationId xmlns:a16="http://schemas.microsoft.com/office/drawing/2014/main" id="{03489940-9407-4388-A6DE-D74272B16A81}"/>
              </a:ext>
            </a:extLst>
          </p:cNvPr>
          <p:cNvSpPr>
            <a:spLocks noGrp="1" noRot="1" noChangeAspect="1" noChangeArrowheads="1" noTextEdit="1"/>
          </p:cNvSpPr>
          <p:nvPr>
            <p:ph type="sldImg"/>
          </p:nvPr>
        </p:nvSpPr>
        <p:spPr>
          <a:ln/>
        </p:spPr>
      </p:sp>
      <p:sp>
        <p:nvSpPr>
          <p:cNvPr id="108548" name="Rectangle 3">
            <a:extLst>
              <a:ext uri="{FF2B5EF4-FFF2-40B4-BE49-F238E27FC236}">
                <a16:creationId xmlns:a16="http://schemas.microsoft.com/office/drawing/2014/main" id="{4A0819F5-F1E4-4949-B4E9-E51FFF0CA4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204723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B5CD0299-F442-47CA-A434-6D0D60693AF3}"/>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0E68546-92EE-416A-A549-DCB1F4341B12}"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63</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0595" name="Rectangle 2">
            <a:extLst>
              <a:ext uri="{FF2B5EF4-FFF2-40B4-BE49-F238E27FC236}">
                <a16:creationId xmlns:a16="http://schemas.microsoft.com/office/drawing/2014/main" id="{0A7570E3-CF10-4817-B461-870B09A124BC}"/>
              </a:ext>
            </a:extLst>
          </p:cNvPr>
          <p:cNvSpPr>
            <a:spLocks noGrp="1" noRot="1" noChangeAspect="1" noChangeArrowheads="1" noTextEdit="1"/>
          </p:cNvSpPr>
          <p:nvPr>
            <p:ph type="sldImg"/>
          </p:nvPr>
        </p:nvSpPr>
        <p:spPr>
          <a:ln/>
        </p:spPr>
      </p:sp>
      <p:sp>
        <p:nvSpPr>
          <p:cNvPr id="110596" name="Rectangle 3">
            <a:extLst>
              <a:ext uri="{FF2B5EF4-FFF2-40B4-BE49-F238E27FC236}">
                <a16:creationId xmlns:a16="http://schemas.microsoft.com/office/drawing/2014/main" id="{9CB02ACD-22FD-4456-B575-1D70144016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0408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a:t>
            </a:fld>
            <a:endParaRPr lang="en-US" altLang="en-US"/>
          </a:p>
        </p:txBody>
      </p:sp>
    </p:spTree>
    <p:extLst>
      <p:ext uri="{BB962C8B-B14F-4D97-AF65-F5344CB8AC3E}">
        <p14:creationId xmlns:p14="http://schemas.microsoft.com/office/powerpoint/2010/main" val="40042955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E9F4B7C5-0009-44A3-9C34-F89E21314BB6}"/>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9C761C1-0603-43F2-817B-856A5D26136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2643" name="Rectangle 2">
            <a:extLst>
              <a:ext uri="{FF2B5EF4-FFF2-40B4-BE49-F238E27FC236}">
                <a16:creationId xmlns:a16="http://schemas.microsoft.com/office/drawing/2014/main" id="{2C2A62F5-6C8A-43F9-966E-0FC939915BF0}"/>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72A04179-B34A-4DAE-91D1-2A13149B8A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846918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1476C29-A15C-45ED-A95C-0D080628A3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240400B-AB3D-41AE-9838-68E1A79D3FE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4691" name="Rectangle 2">
            <a:extLst>
              <a:ext uri="{FF2B5EF4-FFF2-40B4-BE49-F238E27FC236}">
                <a16:creationId xmlns:a16="http://schemas.microsoft.com/office/drawing/2014/main" id="{BBA479FF-3AC6-4444-A4A9-094F2A5D5DF1}"/>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5D612050-7FD2-4429-9725-90CF647625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550964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534921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2795051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7108813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269454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6146714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107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470971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117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77596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0127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516B392-AB16-433E-A341-C08B2964F80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338" name="Rectangle 2"/>
          <p:cNvSpPr>
            <a:spLocks noGrp="1" noRot="1" noChangeAspect="1" noChangeArrowheads="1" noTextEdit="1"/>
          </p:cNvSpPr>
          <p:nvPr>
            <p:ph type="sldImg"/>
          </p:nvPr>
        </p:nvSpPr>
        <p:spPr>
          <a:xfrm>
            <a:off x="1177925" y="696913"/>
            <a:ext cx="4641850" cy="3481387"/>
          </a:xfrm>
          <a:ln/>
        </p:spPr>
      </p:sp>
      <p:sp>
        <p:nvSpPr>
          <p:cNvPr id="143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7426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E2E42CA-A09A-4793-8A18-57204D130B5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386" name="Rectangle 2"/>
          <p:cNvSpPr>
            <a:spLocks noGrp="1" noRot="1" noChangeAspect="1" noChangeArrowheads="1" noTextEdit="1"/>
          </p:cNvSpPr>
          <p:nvPr>
            <p:ph type="sldImg"/>
          </p:nvPr>
        </p:nvSpPr>
        <p:spPr>
          <a:xfrm>
            <a:off x="404813" y="696913"/>
            <a:ext cx="6188075" cy="3481387"/>
          </a:xfrm>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05751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28032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048294A3-FBA0-48E6-BAC1-C31A4FE1697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49E0957-6F75-455E-8328-45C1F34BBE0F}"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15</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883A5C15-38DE-4ED9-8294-23102A475AC1}"/>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9702C81A-DDDF-4D28-B5C0-A85F56BF2B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06648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C48ADEE5-C4A0-4F83-9B18-036FD8CBAA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F2EE62E-9FF8-44D3-B807-CC851990CD6D}"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2531" name="Rectangle 2">
            <a:extLst>
              <a:ext uri="{FF2B5EF4-FFF2-40B4-BE49-F238E27FC236}">
                <a16:creationId xmlns:a16="http://schemas.microsoft.com/office/drawing/2014/main" id="{DB978EA3-6CF9-4931-85CA-6A1AF32950D9}"/>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690103F9-36CF-40EF-81E1-4FD19CC95B7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0193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77109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70361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552851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8255122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1596241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7351107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6500121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7331678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6602162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86060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689220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7481698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34551944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95349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84791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11/4/21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9034839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11/4/21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5585625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11/4/21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2669815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11/4/21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5505920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11/4/21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525895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855358"/>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667888013"/>
      </p:ext>
    </p:extLst>
  </p:cSld>
  <p:clrMapOvr>
    <a:masterClrMapping/>
  </p:clrMapOvr>
  <p:transition spd="med">
    <p:wipe dir="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19029859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612616997"/>
      </p:ext>
    </p:extLst>
  </p:cSld>
  <p:clrMapOvr>
    <a:masterClrMapping/>
  </p:clrMapOvr>
  <p:transition spd="med">
    <p:wipe dir="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27870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39078256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11/4/21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1913541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11/4/21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20895061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11/4/21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3442896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11/4/21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93173472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2166990266"/>
      </p:ext>
    </p:extLst>
  </p:cSld>
  <p:clrMapOvr>
    <a:masterClrMapping/>
  </p:clrMapOvr>
  <p:transition spd="med">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11/4/21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2425378652"/>
      </p:ext>
    </p:extLst>
  </p:cSld>
  <p:clrMapOvr>
    <a:masterClrMapping/>
  </p:clrMapOvr>
  <p:transition spd="med">
    <p:wipe dir="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11/4/21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287899526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6290DBB-0BCD-459F-8E4F-FA120878EA0D}"/>
              </a:ext>
            </a:extLst>
          </p:cNvPr>
          <p:cNvSpPr>
            <a:spLocks noGrp="1" noChangeArrowheads="1"/>
          </p:cNvSpPr>
          <p:nvPr>
            <p:ph type="sldNum" sz="quarter" idx="10"/>
          </p:nvPr>
        </p:nvSpPr>
        <p:spPr>
          <a:ln/>
        </p:spPr>
        <p:txBody>
          <a:bodyPr/>
          <a:lstStyle>
            <a:lvl1pPr>
              <a:defRPr/>
            </a:lvl1pPr>
          </a:lstStyle>
          <a:p>
            <a:pPr>
              <a:defRPr/>
            </a:pPr>
            <a:fld id="{B6589094-62D5-4D43-96BD-D3CB3B0121DA}" type="slidenum">
              <a:rPr lang="en-US" altLang="en-US"/>
              <a:pPr>
                <a:defRPr/>
              </a:pPr>
              <a:t>‹#›</a:t>
            </a:fld>
            <a:endParaRPr lang="en-US" altLang="en-US"/>
          </a:p>
        </p:txBody>
      </p:sp>
    </p:spTree>
    <p:extLst>
      <p:ext uri="{BB962C8B-B14F-4D97-AF65-F5344CB8AC3E}">
        <p14:creationId xmlns:p14="http://schemas.microsoft.com/office/powerpoint/2010/main" val="27119192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42531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Content Placeholder 2"/>
          <p:cNvSpPr>
            <a:spLocks noGrp="1"/>
          </p:cNvSpPr>
          <p:nvPr>
            <p:ph idx="1"/>
          </p:nvPr>
        </p:nvSpPr>
        <p:spPr>
          <a:xfrm>
            <a:off x="768350"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798680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6686781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342573720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1835270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05709155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7792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11/4/21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5944278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58546993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19384001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400171542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9968326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1579753325"/>
      </p:ext>
    </p:extLst>
  </p:cSld>
  <p:clrMapOvr>
    <a:masterClrMapping/>
  </p:clrMapOvr>
  <p:transition spd="med">
    <p:wipe dir="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FE4AA2B4-1FA6-4C6A-BBB5-ECD85F1DBCB4}"/>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DD1855DD-42F7-4673-8C8A-FABC1C3C1B43}"/>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AC49C3D8-E326-414D-BA9C-243E694C011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4156"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46128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257175" indent="-257175">
              <a:buSzPct val="120000"/>
              <a:buFont typeface="Wingdings" panose="05000000000000000000" pitchFamily="2" charset="2"/>
              <a:buChar char="§"/>
              <a:defRPr/>
            </a:lvl1pPr>
            <a:lvl2pPr marL="600075" indent="-257175">
              <a:buSzPct val="110000"/>
              <a:buFont typeface="Arial" panose="020B0604020202020204" pitchFamily="34" charset="0"/>
              <a:buChar char="•"/>
              <a:defRPr/>
            </a:lvl2pPr>
            <a:lvl3pPr marL="814388" indent="-171450">
              <a:buFont typeface="Wingdings" panose="05000000000000000000" pitchFamily="2" charset="2"/>
              <a:buChar char="§"/>
              <a:defRPr/>
            </a:lvl3pPr>
            <a:lvl4pPr marL="1071563" indent="-171450">
              <a:buFont typeface="Arial" panose="020B0604020202020204" pitchFamily="34" charset="0"/>
              <a:buChar char="•"/>
              <a:defRPr/>
            </a:lvl4pPr>
            <a:lvl5pPr marL="1328738" indent="-17145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0FE2AF77-2F8F-413B-811B-93BB032E7234}"/>
              </a:ext>
            </a:extLst>
          </p:cNvPr>
          <p:cNvSpPr>
            <a:spLocks noGrp="1" noChangeArrowheads="1"/>
          </p:cNvSpPr>
          <p:nvPr>
            <p:ph type="sldNum" sz="quarter" idx="10"/>
          </p:nvPr>
        </p:nvSpPr>
        <p:spPr>
          <a:xfrm>
            <a:off x="6570663" y="4692899"/>
            <a:ext cx="1905000" cy="342900"/>
          </a:xfrm>
          <a:ln/>
        </p:spPr>
        <p:txBody>
          <a:bodyPr/>
          <a:lstStyle>
            <a:lvl1pPr>
              <a:defRPr/>
            </a:lvl1pPr>
          </a:lstStyle>
          <a:p>
            <a:pPr>
              <a:defRPr/>
            </a:pPr>
            <a:fld id="{CED84508-4F00-4F0B-AACD-78A429CB4E5F}" type="slidenum">
              <a:rPr lang="en-US" altLang="en-US"/>
              <a:pPr>
                <a:defRPr/>
              </a:pPr>
              <a:t>‹#›</a:t>
            </a:fld>
            <a:endParaRPr lang="en-US" altLang="en-US"/>
          </a:p>
        </p:txBody>
      </p:sp>
    </p:spTree>
    <p:extLst>
      <p:ext uri="{BB962C8B-B14F-4D97-AF65-F5344CB8AC3E}">
        <p14:creationId xmlns:p14="http://schemas.microsoft.com/office/powerpoint/2010/main" val="68731138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A5E12E5A-52A0-49A3-90D9-67F6A8904EB6}"/>
              </a:ext>
            </a:extLst>
          </p:cNvPr>
          <p:cNvSpPr>
            <a:spLocks noGrp="1" noChangeArrowheads="1"/>
          </p:cNvSpPr>
          <p:nvPr>
            <p:ph type="sldNum" sz="quarter" idx="10"/>
          </p:nvPr>
        </p:nvSpPr>
        <p:spPr>
          <a:ln/>
        </p:spPr>
        <p:txBody>
          <a:bodyPr/>
          <a:lstStyle>
            <a:lvl1pPr>
              <a:defRPr/>
            </a:lvl1pPr>
          </a:lstStyle>
          <a:p>
            <a:pPr>
              <a:defRPr/>
            </a:pPr>
            <a:fld id="{0E9D96D1-8274-4B5D-8DFC-F883A6F14658}" type="slidenum">
              <a:rPr lang="en-US" altLang="en-US"/>
              <a:pPr>
                <a:defRPr/>
              </a:pPr>
              <a:t>‹#›</a:t>
            </a:fld>
            <a:endParaRPr lang="en-US" altLang="en-US"/>
          </a:p>
        </p:txBody>
      </p:sp>
    </p:spTree>
    <p:extLst>
      <p:ext uri="{BB962C8B-B14F-4D97-AF65-F5344CB8AC3E}">
        <p14:creationId xmlns:p14="http://schemas.microsoft.com/office/powerpoint/2010/main" val="244466642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59F38EDD-F66A-45D6-8FD3-616B47D50948}"/>
              </a:ext>
            </a:extLst>
          </p:cNvPr>
          <p:cNvSpPr>
            <a:spLocks noGrp="1" noChangeArrowheads="1"/>
          </p:cNvSpPr>
          <p:nvPr>
            <p:ph type="sldNum" sz="quarter" idx="10"/>
          </p:nvPr>
        </p:nvSpPr>
        <p:spPr>
          <a:ln/>
        </p:spPr>
        <p:txBody>
          <a:bodyPr/>
          <a:lstStyle>
            <a:lvl1pPr>
              <a:defRPr/>
            </a:lvl1pPr>
          </a:lstStyle>
          <a:p>
            <a:pPr>
              <a:defRPr/>
            </a:pPr>
            <a:fld id="{11AFD2D0-2B20-464D-B9A5-A4F8EFBB301A}" type="slidenum">
              <a:rPr lang="en-US" altLang="en-US"/>
              <a:pPr>
                <a:defRPr/>
              </a:pPr>
              <a:t>‹#›</a:t>
            </a:fld>
            <a:endParaRPr lang="en-US" altLang="en-US"/>
          </a:p>
        </p:txBody>
      </p:sp>
    </p:spTree>
    <p:extLst>
      <p:ext uri="{BB962C8B-B14F-4D97-AF65-F5344CB8AC3E}">
        <p14:creationId xmlns:p14="http://schemas.microsoft.com/office/powerpoint/2010/main" val="39765831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11/4/21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C9AEAD15-CC4E-4DDB-BCB4-BFD6B09414E4}"/>
              </a:ext>
            </a:extLst>
          </p:cNvPr>
          <p:cNvSpPr>
            <a:spLocks noGrp="1" noChangeArrowheads="1"/>
          </p:cNvSpPr>
          <p:nvPr>
            <p:ph type="sldNum" sz="quarter" idx="10"/>
          </p:nvPr>
        </p:nvSpPr>
        <p:spPr>
          <a:ln/>
        </p:spPr>
        <p:txBody>
          <a:bodyPr/>
          <a:lstStyle>
            <a:lvl1pPr>
              <a:defRPr/>
            </a:lvl1pPr>
          </a:lstStyle>
          <a:p>
            <a:pPr>
              <a:defRPr/>
            </a:pPr>
            <a:fld id="{CC32850B-7953-43C3-84E7-6C4CDDE3446E}" type="slidenum">
              <a:rPr lang="en-US" altLang="en-US"/>
              <a:pPr>
                <a:defRPr/>
              </a:pPr>
              <a:t>‹#›</a:t>
            </a:fld>
            <a:endParaRPr lang="en-US" altLang="en-US"/>
          </a:p>
        </p:txBody>
      </p:sp>
    </p:spTree>
    <p:extLst>
      <p:ext uri="{BB962C8B-B14F-4D97-AF65-F5344CB8AC3E}">
        <p14:creationId xmlns:p14="http://schemas.microsoft.com/office/powerpoint/2010/main" val="382067906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6290DBB-0BCD-459F-8E4F-FA120878EA0D}"/>
              </a:ext>
            </a:extLst>
          </p:cNvPr>
          <p:cNvSpPr>
            <a:spLocks noGrp="1" noChangeArrowheads="1"/>
          </p:cNvSpPr>
          <p:nvPr>
            <p:ph type="sldNum" sz="quarter" idx="10"/>
          </p:nvPr>
        </p:nvSpPr>
        <p:spPr>
          <a:ln/>
        </p:spPr>
        <p:txBody>
          <a:bodyPr/>
          <a:lstStyle>
            <a:lvl1pPr>
              <a:defRPr/>
            </a:lvl1pPr>
          </a:lstStyle>
          <a:p>
            <a:pPr>
              <a:defRPr/>
            </a:pPr>
            <a:fld id="{B6589094-62D5-4D43-96BD-D3CB3B0121DA}" type="slidenum">
              <a:rPr lang="en-US" altLang="en-US"/>
              <a:pPr>
                <a:defRPr/>
              </a:pPr>
              <a:t>‹#›</a:t>
            </a:fld>
            <a:endParaRPr lang="en-US" altLang="en-US"/>
          </a:p>
        </p:txBody>
      </p:sp>
    </p:spTree>
    <p:extLst>
      <p:ext uri="{BB962C8B-B14F-4D97-AF65-F5344CB8AC3E}">
        <p14:creationId xmlns:p14="http://schemas.microsoft.com/office/powerpoint/2010/main" val="426866565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FEF0AAB0-38F5-434C-B2C0-AABEF56E6D3C}"/>
              </a:ext>
            </a:extLst>
          </p:cNvPr>
          <p:cNvSpPr>
            <a:spLocks noGrp="1" noChangeArrowheads="1"/>
          </p:cNvSpPr>
          <p:nvPr>
            <p:ph type="sldNum" sz="quarter" idx="10"/>
          </p:nvPr>
        </p:nvSpPr>
        <p:spPr>
          <a:ln/>
        </p:spPr>
        <p:txBody>
          <a:bodyPr/>
          <a:lstStyle>
            <a:lvl1pPr>
              <a:defRPr/>
            </a:lvl1pPr>
          </a:lstStyle>
          <a:p>
            <a:pPr>
              <a:defRPr/>
            </a:pPr>
            <a:fld id="{B580F6F2-DE47-4EBC-8416-864F9C93A553}" type="slidenum">
              <a:rPr lang="en-US" altLang="en-US"/>
              <a:pPr>
                <a:defRPr/>
              </a:pPr>
              <a:t>‹#›</a:t>
            </a:fld>
            <a:endParaRPr lang="en-US" altLang="en-US"/>
          </a:p>
        </p:txBody>
      </p:sp>
    </p:spTree>
    <p:extLst>
      <p:ext uri="{BB962C8B-B14F-4D97-AF65-F5344CB8AC3E}">
        <p14:creationId xmlns:p14="http://schemas.microsoft.com/office/powerpoint/2010/main" val="299341227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219F498-DC72-46C9-809D-A3E9B9733C90}"/>
              </a:ext>
            </a:extLst>
          </p:cNvPr>
          <p:cNvSpPr>
            <a:spLocks noGrp="1" noChangeArrowheads="1"/>
          </p:cNvSpPr>
          <p:nvPr>
            <p:ph type="sldNum" sz="quarter" idx="10"/>
          </p:nvPr>
        </p:nvSpPr>
        <p:spPr>
          <a:ln/>
        </p:spPr>
        <p:txBody>
          <a:bodyPr/>
          <a:lstStyle>
            <a:lvl1pPr>
              <a:defRPr/>
            </a:lvl1pPr>
          </a:lstStyle>
          <a:p>
            <a:pPr>
              <a:defRPr/>
            </a:pPr>
            <a:fld id="{B0BC50A1-0700-4943-9F0D-0C1C7AD36C56}" type="slidenum">
              <a:rPr lang="en-US" altLang="en-US"/>
              <a:pPr>
                <a:defRPr/>
              </a:pPr>
              <a:t>‹#›</a:t>
            </a:fld>
            <a:endParaRPr lang="en-US" altLang="en-US"/>
          </a:p>
        </p:txBody>
      </p:sp>
    </p:spTree>
    <p:extLst>
      <p:ext uri="{BB962C8B-B14F-4D97-AF65-F5344CB8AC3E}">
        <p14:creationId xmlns:p14="http://schemas.microsoft.com/office/powerpoint/2010/main" val="35160809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14A3BEA6-AB75-48BD-9865-B5CCFF6E4725}"/>
              </a:ext>
            </a:extLst>
          </p:cNvPr>
          <p:cNvSpPr>
            <a:spLocks noGrp="1" noChangeArrowheads="1"/>
          </p:cNvSpPr>
          <p:nvPr>
            <p:ph type="sldNum" sz="quarter" idx="10"/>
          </p:nvPr>
        </p:nvSpPr>
        <p:spPr>
          <a:ln/>
        </p:spPr>
        <p:txBody>
          <a:bodyPr/>
          <a:lstStyle>
            <a:lvl1pPr>
              <a:defRPr/>
            </a:lvl1pPr>
          </a:lstStyle>
          <a:p>
            <a:pPr>
              <a:defRPr/>
            </a:pPr>
            <a:fld id="{72C02FA7-47FF-4F4C-9EE7-33C697A225AB}" type="slidenum">
              <a:rPr lang="en-US" altLang="en-US"/>
              <a:pPr>
                <a:defRPr/>
              </a:pPr>
              <a:t>‹#›</a:t>
            </a:fld>
            <a:endParaRPr lang="en-US" altLang="en-US"/>
          </a:p>
        </p:txBody>
      </p:sp>
    </p:spTree>
    <p:extLst>
      <p:ext uri="{BB962C8B-B14F-4D97-AF65-F5344CB8AC3E}">
        <p14:creationId xmlns:p14="http://schemas.microsoft.com/office/powerpoint/2010/main" val="322994802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5D59350B-1AE9-4A98-9789-0A3801BD2D02}"/>
              </a:ext>
            </a:extLst>
          </p:cNvPr>
          <p:cNvSpPr>
            <a:spLocks noGrp="1" noChangeArrowheads="1"/>
          </p:cNvSpPr>
          <p:nvPr>
            <p:ph type="sldNum" sz="quarter" idx="10"/>
          </p:nvPr>
        </p:nvSpPr>
        <p:spPr>
          <a:ln/>
        </p:spPr>
        <p:txBody>
          <a:bodyPr/>
          <a:lstStyle>
            <a:lvl1pPr>
              <a:defRPr/>
            </a:lvl1pPr>
          </a:lstStyle>
          <a:p>
            <a:pPr>
              <a:defRPr/>
            </a:pPr>
            <a:fld id="{3B8A592D-06D1-4335-9885-C76101E98296}" type="slidenum">
              <a:rPr lang="en-US" altLang="en-US"/>
              <a:pPr>
                <a:defRPr/>
              </a:pPr>
              <a:t>‹#›</a:t>
            </a:fld>
            <a:endParaRPr lang="en-US" altLang="en-US"/>
          </a:p>
        </p:txBody>
      </p:sp>
    </p:spTree>
    <p:extLst>
      <p:ext uri="{BB962C8B-B14F-4D97-AF65-F5344CB8AC3E}">
        <p14:creationId xmlns:p14="http://schemas.microsoft.com/office/powerpoint/2010/main" val="95261758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4B28524-8AC4-4458-AAD1-C4223972BCE3}"/>
              </a:ext>
            </a:extLst>
          </p:cNvPr>
          <p:cNvSpPr>
            <a:spLocks noGrp="1" noChangeArrowheads="1"/>
          </p:cNvSpPr>
          <p:nvPr>
            <p:ph type="sldNum" sz="quarter" idx="10"/>
          </p:nvPr>
        </p:nvSpPr>
        <p:spPr>
          <a:ln/>
        </p:spPr>
        <p:txBody>
          <a:bodyPr/>
          <a:lstStyle>
            <a:lvl1pPr>
              <a:defRPr/>
            </a:lvl1pPr>
          </a:lstStyle>
          <a:p>
            <a:pPr>
              <a:defRPr/>
            </a:pPr>
            <a:fld id="{A7C5E8B3-FD31-41B6-9315-34F8ECD716C8}" type="slidenum">
              <a:rPr lang="en-US" altLang="en-US"/>
              <a:pPr>
                <a:defRPr/>
              </a:pPr>
              <a:t>‹#›</a:t>
            </a:fld>
            <a:endParaRPr lang="en-US" altLang="en-US"/>
          </a:p>
        </p:txBody>
      </p:sp>
    </p:spTree>
    <p:extLst>
      <p:ext uri="{BB962C8B-B14F-4D97-AF65-F5344CB8AC3E}">
        <p14:creationId xmlns:p14="http://schemas.microsoft.com/office/powerpoint/2010/main" val="113205901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12F6940A-5EB3-4E43-837D-85F46C6F6DE5}"/>
              </a:ext>
            </a:extLst>
          </p:cNvPr>
          <p:cNvSpPr>
            <a:spLocks noGrp="1" noChangeArrowheads="1"/>
          </p:cNvSpPr>
          <p:nvPr>
            <p:ph type="sldNum" sz="quarter" idx="10"/>
          </p:nvPr>
        </p:nvSpPr>
        <p:spPr>
          <a:ln/>
        </p:spPr>
        <p:txBody>
          <a:bodyPr/>
          <a:lstStyle>
            <a:lvl1pPr>
              <a:defRPr/>
            </a:lvl1pPr>
          </a:lstStyle>
          <a:p>
            <a:pPr>
              <a:defRPr/>
            </a:pPr>
            <a:fld id="{9204979C-6AB0-44D1-9772-4F19E45F1086}" type="slidenum">
              <a:rPr lang="en-US" altLang="en-US"/>
              <a:pPr>
                <a:defRPr/>
              </a:pPr>
              <a:t>‹#›</a:t>
            </a:fld>
            <a:endParaRPr lang="en-US" altLang="en-US"/>
          </a:p>
        </p:txBody>
      </p:sp>
    </p:spTree>
    <p:extLst>
      <p:ext uri="{BB962C8B-B14F-4D97-AF65-F5344CB8AC3E}">
        <p14:creationId xmlns:p14="http://schemas.microsoft.com/office/powerpoint/2010/main" val="141436141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438150" y="2376835"/>
            <a:ext cx="5962650" cy="387798"/>
          </a:xfrm>
        </p:spPr>
        <p:txBody>
          <a:bodyPr anchor="b" anchorCtr="0"/>
          <a:lstStyle>
            <a:lvl1pPr algn="l">
              <a:lnSpc>
                <a:spcPct val="90000"/>
              </a:lnSpc>
              <a:defRPr sz="2800" b="0" i="0" smtClean="0">
                <a:solidFill>
                  <a:schemeClr val="accent1"/>
                </a:solidFill>
                <a:latin typeface="Museo For Dell" pitchFamily="2" charset="0"/>
                <a:ea typeface="Museo For Dell" pitchFamily="2" charset="0"/>
              </a:defRPr>
            </a:lvl1pPr>
          </a:lstStyle>
          <a:p>
            <a:r>
              <a:rPr lang="en-US" dirty="0"/>
              <a:t>Click to edit title</a:t>
            </a:r>
          </a:p>
        </p:txBody>
      </p:sp>
      <p:sp>
        <p:nvSpPr>
          <p:cNvPr id="361477" name="Text Placeholder 12"/>
          <p:cNvSpPr>
            <a:spLocks noGrp="1"/>
          </p:cNvSpPr>
          <p:nvPr>
            <p:ph type="subTitle" idx="1" hasCustomPrompt="1"/>
          </p:nvPr>
        </p:nvSpPr>
        <p:spPr>
          <a:xfrm>
            <a:off x="438711" y="3124044"/>
            <a:ext cx="5953125" cy="276999"/>
          </a:xfrm>
        </p:spPr>
        <p:txBody>
          <a:bodyPr lIns="0" tIns="0" rIns="0" bIns="0" anchor="t" anchorCtr="0">
            <a:sp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en-US" dirty="0"/>
              <a:t>Click to edit subtitle</a:t>
            </a:r>
          </a:p>
        </p:txBody>
      </p:sp>
      <p:cxnSp>
        <p:nvCxnSpPr>
          <p:cNvPr id="8" name="Straight Connector 7"/>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10" name="Rectangle 9"/>
          <p:cNvSpPr/>
          <p:nvPr/>
        </p:nvSpPr>
        <p:spPr bwMode="gray">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sp>
        <p:nvSpPr>
          <p:cNvPr id="14" name="Rectangle 13"/>
          <p:cNvSpPr/>
          <p:nvPr/>
        </p:nvSpPr>
        <p:spPr bwMode="hidden">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sp>
        <p:nvSpPr>
          <p:cNvPr id="19" name="Rectangle 18"/>
          <p:cNvSpPr/>
          <p:nvPr/>
        </p:nvSpPr>
        <p:spPr bwMode="hidden">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7265540" y="1947733"/>
            <a:ext cx="1399035" cy="1399035"/>
          </a:xfrm>
          <a:prstGeom prst="rect">
            <a:avLst/>
          </a:prstGeom>
        </p:spPr>
      </p:pic>
    </p:spTree>
    <p:extLst>
      <p:ext uri="{BB962C8B-B14F-4D97-AF65-F5344CB8AC3E}">
        <p14:creationId xmlns:p14="http://schemas.microsoft.com/office/powerpoint/2010/main" val="4146488840"/>
      </p:ext>
    </p:extLst>
  </p:cSld>
  <p:clrMapOvr>
    <a:masterClrMapping/>
  </p:clrMapOvr>
  <p:transition spd="med">
    <p:wipe dir="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1330545468"/>
      </p:ext>
    </p:extLst>
  </p:cSld>
  <p:clrMapOvr>
    <a:masterClrMapping/>
  </p:clrMapOvr>
  <p:transition spd="med">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11/4/21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itle+Sub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32399"/>
          </a:xfrm>
        </p:spPr>
        <p:txBody>
          <a:bodyPr wrap="square" anchor="t"/>
          <a:lstStyle>
            <a:lvl1pPr>
              <a:lnSpc>
                <a:spcPct val="90000"/>
              </a:lnSpc>
              <a:defRPr sz="2400" b="0">
                <a:solidFill>
                  <a:schemeClr val="accent1"/>
                </a:solidFill>
                <a:latin typeface="Museo For Dell" pitchFamily="2" charset="0"/>
              </a:defRPr>
            </a:lvl1pPr>
          </a:lstStyle>
          <a:p>
            <a:r>
              <a:rPr lang="en-US" dirty="0"/>
              <a:t>Click to edit master title</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
        <p:nvSpPr>
          <p:cNvPr id="5" name="Content Placeholder 8"/>
          <p:cNvSpPr>
            <a:spLocks noGrp="1"/>
          </p:cNvSpPr>
          <p:nvPr>
            <p:ph sz="quarter" idx="10" hasCustomPrompt="1"/>
          </p:nvPr>
        </p:nvSpPr>
        <p:spPr>
          <a:xfrm>
            <a:off x="428625" y="580150"/>
            <a:ext cx="8286750" cy="276999"/>
          </a:xfrm>
        </p:spPr>
        <p:txBody>
          <a:bodyPr anchor="t"/>
          <a:lstStyle>
            <a:lvl1pPr marL="0" indent="0">
              <a:buNone/>
              <a:defRPr sz="2000" b="1">
                <a:solidFill>
                  <a:schemeClr val="bg1"/>
                </a:solidFill>
              </a:defRPr>
            </a:lvl1pPr>
          </a:lstStyle>
          <a:p>
            <a:pPr lvl="0"/>
            <a:r>
              <a:rPr lang="en-US" dirty="0"/>
              <a:t>Subtitle</a:t>
            </a:r>
          </a:p>
        </p:txBody>
      </p:sp>
      <p:sp>
        <p:nvSpPr>
          <p:cNvPr id="6" name="Content Placeholder 2"/>
          <p:cNvSpPr>
            <a:spLocks noGrp="1"/>
          </p:cNvSpPr>
          <p:nvPr>
            <p:ph sz="half" idx="1" hasCustomPrompt="1"/>
          </p:nvPr>
        </p:nvSpPr>
        <p:spPr>
          <a:xfrm>
            <a:off x="457200" y="969264"/>
            <a:ext cx="8267140" cy="946413"/>
          </a:xfrm>
        </p:spPr>
        <p:txBody>
          <a:bodyPr lIns="0" tIns="0" rIns="0" bIns="0">
            <a:spAutoFit/>
          </a:bodyPr>
          <a:lstStyle>
            <a:lvl1pPr>
              <a:spcBef>
                <a:spcPts val="1200"/>
              </a:spcBef>
              <a:spcAft>
                <a:spcPts val="0"/>
              </a:spcAft>
              <a:defRPr sz="1800">
                <a:solidFill>
                  <a:schemeClr val="tx1"/>
                </a:solidFill>
                <a:latin typeface="Museo Sans For Dell" pitchFamily="2" charset="0"/>
              </a:defRPr>
            </a:lvl1pPr>
            <a:lvl2pPr>
              <a:spcBef>
                <a:spcPts val="300"/>
              </a:spcBef>
              <a:spcAft>
                <a:spcPts val="0"/>
              </a:spcAft>
              <a:buFont typeface="Museo Sans For Dell" pitchFamily="2" charset="0"/>
              <a:buChar char="–"/>
              <a:defRPr sz="1600">
                <a:solidFill>
                  <a:schemeClr val="tx1"/>
                </a:solidFill>
                <a:latin typeface="Museo Sans For Dell" pitchFamily="2" charset="0"/>
              </a:defRPr>
            </a:lvl2pPr>
            <a:lvl3pPr>
              <a:spcBef>
                <a:spcPts val="300"/>
              </a:spcBef>
              <a:spcAft>
                <a:spcPts val="0"/>
              </a:spcAft>
              <a:defRPr sz="1400">
                <a:solidFill>
                  <a:schemeClr val="tx1"/>
                </a:solidFill>
                <a:latin typeface="Museo Sans For Dell" pitchFamily="2" charset="0"/>
              </a:defRPr>
            </a:lvl3pPr>
            <a:lvl4pPr>
              <a:spcBef>
                <a:spcPts val="300"/>
              </a:spcBef>
              <a:spcAft>
                <a:spcPts val="0"/>
              </a:spcAft>
              <a:defRPr sz="1200" baseline="0">
                <a:solidFill>
                  <a:schemeClr val="tx1"/>
                </a:solidFill>
                <a:latin typeface="Museo Sans For Dell" pitchFamily="2"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3701480"/>
      </p:ext>
    </p:extLst>
  </p:cSld>
  <p:clrMapOvr>
    <a:masterClrMapping/>
  </p:clrMapOvr>
  <p:transition spd="med">
    <p:wipe dir="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Title+Sub_and_Content">
    <p:spTree>
      <p:nvGrpSpPr>
        <p:cNvPr id="1" name=""/>
        <p:cNvGrpSpPr/>
        <p:nvPr/>
      </p:nvGrpSpPr>
      <p:grpSpPr>
        <a:xfrm>
          <a:off x="0" y="0"/>
          <a:ext cx="0" cy="0"/>
          <a:chOff x="0" y="0"/>
          <a:chExt cx="0" cy="0"/>
        </a:xfrm>
      </p:grpSpPr>
      <p:sp>
        <p:nvSpPr>
          <p:cNvPr id="6" name="Content Placeholder 8"/>
          <p:cNvSpPr>
            <a:spLocks noGrp="1"/>
          </p:cNvSpPr>
          <p:nvPr>
            <p:ph sz="quarter" idx="10" hasCustomPrompt="1"/>
          </p:nvPr>
        </p:nvSpPr>
        <p:spPr>
          <a:xfrm>
            <a:off x="428625" y="894475"/>
            <a:ext cx="8286750" cy="276999"/>
          </a:xfrm>
        </p:spPr>
        <p:txBody>
          <a:bodyPr anchor="t"/>
          <a:lstStyle>
            <a:lvl1pPr marL="0" indent="0">
              <a:buNone/>
              <a:defRPr sz="2000" b="1">
                <a:solidFill>
                  <a:schemeClr val="bg1"/>
                </a:solidFill>
              </a:defRPr>
            </a:lvl1pPr>
          </a:lstStyle>
          <a:p>
            <a:pPr lvl="0"/>
            <a:r>
              <a:rPr lang="en-US" dirty="0"/>
              <a:t>Subtitle</a:t>
            </a:r>
          </a:p>
        </p:txBody>
      </p:sp>
      <p:sp>
        <p:nvSpPr>
          <p:cNvPr id="2" name="Title 1"/>
          <p:cNvSpPr>
            <a:spLocks noGrp="1"/>
          </p:cNvSpPr>
          <p:nvPr>
            <p:ph type="title" hasCustomPrompt="1"/>
          </p:nvPr>
        </p:nvSpPr>
        <p:spPr>
          <a:xfrm>
            <a:off x="425904" y="196172"/>
            <a:ext cx="8279946" cy="664797"/>
          </a:xfrm>
        </p:spPr>
        <p:txBody>
          <a:bodyPr wrap="square" anchor="t"/>
          <a:lstStyle>
            <a:lvl1pPr>
              <a:lnSpc>
                <a:spcPct val="90000"/>
              </a:lnSpc>
              <a:defRPr sz="2400" b="0">
                <a:solidFill>
                  <a:schemeClr val="accent1"/>
                </a:solidFill>
                <a:latin typeface="Museo For Dell" pitchFamily="2" charset="0"/>
              </a:defRPr>
            </a:lvl1pPr>
          </a:lstStyle>
          <a:p>
            <a:r>
              <a:rPr lang="en-US" dirty="0"/>
              <a:t>Click to edit master title </a:t>
            </a:r>
            <a:br>
              <a:rPr lang="en-US" dirty="0"/>
            </a:br>
            <a:r>
              <a:rPr lang="en-US" dirty="0"/>
              <a:t>Click to edit master title</a:t>
            </a:r>
          </a:p>
        </p:txBody>
      </p:sp>
      <p:sp>
        <p:nvSpPr>
          <p:cNvPr id="3" name="Content Placeholder 2"/>
          <p:cNvSpPr>
            <a:spLocks noGrp="1"/>
          </p:cNvSpPr>
          <p:nvPr>
            <p:ph sz="half" idx="1" hasCustomPrompt="1"/>
          </p:nvPr>
        </p:nvSpPr>
        <p:spPr>
          <a:xfrm>
            <a:off x="457200" y="1276350"/>
            <a:ext cx="8267140" cy="946413"/>
          </a:xfrm>
        </p:spPr>
        <p:txBody>
          <a:bodyPr wrap="square" lIns="0" tIns="0" rIns="0" bIns="0">
            <a:spAutoFit/>
          </a:bodyPr>
          <a:lstStyle>
            <a:lvl1pPr>
              <a:spcBef>
                <a:spcPts val="1200"/>
              </a:spcBef>
              <a:spcAft>
                <a:spcPts val="0"/>
              </a:spcAft>
              <a:defRPr sz="1800">
                <a:solidFill>
                  <a:schemeClr val="tx1"/>
                </a:solidFill>
                <a:latin typeface="Museo Sans For Dell" pitchFamily="2" charset="0"/>
              </a:defRPr>
            </a:lvl1pPr>
            <a:lvl2pPr>
              <a:spcBef>
                <a:spcPts val="300"/>
              </a:spcBef>
              <a:spcAft>
                <a:spcPts val="0"/>
              </a:spcAft>
              <a:buFont typeface="Museo Sans For Dell" pitchFamily="2" charset="0"/>
              <a:buChar char="–"/>
              <a:defRPr sz="1600">
                <a:solidFill>
                  <a:schemeClr val="tx1"/>
                </a:solidFill>
                <a:latin typeface="Museo Sans For Dell" pitchFamily="2" charset="0"/>
              </a:defRPr>
            </a:lvl2pPr>
            <a:lvl3pPr>
              <a:spcBef>
                <a:spcPts val="300"/>
              </a:spcBef>
              <a:spcAft>
                <a:spcPts val="0"/>
              </a:spcAft>
              <a:defRPr sz="1400">
                <a:solidFill>
                  <a:schemeClr val="tx1"/>
                </a:solidFill>
                <a:latin typeface="Museo Sans For Dell" pitchFamily="2" charset="0"/>
              </a:defRPr>
            </a:lvl3pPr>
            <a:lvl4pPr>
              <a:spcBef>
                <a:spcPts val="300"/>
              </a:spcBef>
              <a:spcAft>
                <a:spcPts val="0"/>
              </a:spcAft>
              <a:defRPr sz="1200" baseline="0">
                <a:solidFill>
                  <a:schemeClr val="tx1"/>
                </a:solidFill>
                <a:latin typeface="Museo Sans For Dell" pitchFamily="2"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3304337520"/>
      </p:ext>
    </p:extLst>
  </p:cSld>
  <p:clrMapOvr>
    <a:masterClrMapping/>
  </p:clrMapOvr>
  <p:transition spd="med">
    <p:wipe dir="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sp>
        <p:nvSpPr>
          <p:cNvPr id="12" name="Content Placeholder 2"/>
          <p:cNvSpPr>
            <a:spLocks noGrp="1"/>
          </p:cNvSpPr>
          <p:nvPr>
            <p:ph sz="half" idx="10" hasCustomPrompt="1"/>
          </p:nvPr>
        </p:nvSpPr>
        <p:spPr>
          <a:xfrm>
            <a:off x="4772025" y="969264"/>
            <a:ext cx="3922278" cy="741742"/>
          </a:xfrm>
        </p:spPr>
        <p:txBody>
          <a:bodyPr wrap="square" lIns="0" tIns="0" rIns="0" bIns="0">
            <a:spAutoFit/>
          </a:bodyPr>
          <a:lstStyle>
            <a:lvl1pPr>
              <a:spcBef>
                <a:spcPts val="1200"/>
              </a:spcBef>
              <a:defRPr sz="1800" b="0">
                <a:solidFill>
                  <a:schemeClr val="tx1"/>
                </a:solidFill>
                <a:latin typeface="Museo Sans For Dell" pitchFamily="2" charset="0"/>
              </a:defRPr>
            </a:lvl1pPr>
            <a:lvl2pPr marL="574675" indent="-231775">
              <a:spcBef>
                <a:spcPts val="300"/>
              </a:spcBef>
              <a:defRPr sz="1600" b="0">
                <a:solidFill>
                  <a:schemeClr val="tx1"/>
                </a:solidFill>
                <a:latin typeface="Museo Sans For Dell" pitchFamily="2" charset="0"/>
              </a:defRPr>
            </a:lvl2pPr>
            <a:lvl3pPr>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
        <p:nvSpPr>
          <p:cNvPr id="10" name="Content Placeholder 2"/>
          <p:cNvSpPr>
            <a:spLocks noGrp="1"/>
          </p:cNvSpPr>
          <p:nvPr>
            <p:ph sz="half" idx="11" hasCustomPrompt="1"/>
          </p:nvPr>
        </p:nvSpPr>
        <p:spPr>
          <a:xfrm>
            <a:off x="457200" y="969264"/>
            <a:ext cx="3938136" cy="741742"/>
          </a:xfrm>
        </p:spPr>
        <p:txBody>
          <a:bodyPr wrap="square" lIns="0" tIns="0" rIns="0" bIns="0">
            <a:spAutoFit/>
          </a:bodyPr>
          <a:lstStyle>
            <a:lvl1pPr>
              <a:spcBef>
                <a:spcPts val="1200"/>
              </a:spcBef>
              <a:defRPr sz="1800" b="0">
                <a:solidFill>
                  <a:schemeClr val="tx1"/>
                </a:solidFill>
                <a:latin typeface="Museo Sans For Dell" pitchFamily="2" charset="0"/>
              </a:defRPr>
            </a:lvl1pPr>
            <a:lvl2pPr marL="574675" indent="-231775">
              <a:spcBef>
                <a:spcPts val="300"/>
              </a:spcBef>
              <a:defRPr sz="1600" b="0">
                <a:solidFill>
                  <a:schemeClr val="tx1"/>
                </a:solidFill>
                <a:latin typeface="Museo Sans For Dell" pitchFamily="2" charset="0"/>
              </a:defRPr>
            </a:lvl2pPr>
            <a:lvl3pPr>
              <a:spcBef>
                <a:spcPts val="300"/>
              </a:spcBef>
              <a:defRPr sz="1400" b="0">
                <a:solidFill>
                  <a:schemeClr val="tx1"/>
                </a:solidFill>
                <a:latin typeface="Museo Sans For Dell" pitchFamily="2" charset="0"/>
              </a:defRPr>
            </a:lvl3pPr>
            <a:lvl4pPr>
              <a:buNone/>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
        <p:nvSpPr>
          <p:cNvPr id="15" name="Title 1"/>
          <p:cNvSpPr>
            <a:spLocks noGrp="1"/>
          </p:cNvSpPr>
          <p:nvPr>
            <p:ph type="title" hasCustomPrompt="1"/>
          </p:nvPr>
        </p:nvSpPr>
        <p:spPr>
          <a:xfrm>
            <a:off x="425904" y="196172"/>
            <a:ext cx="8279946" cy="332399"/>
          </a:xfrm>
        </p:spPr>
        <p:txBody>
          <a:bodyPr wrap="square" anchor="t"/>
          <a:lstStyle>
            <a:lvl1pPr>
              <a:lnSpc>
                <a:spcPct val="90000"/>
              </a:lnSpc>
              <a:defRPr sz="2400" b="0">
                <a:solidFill>
                  <a:schemeClr val="accent1"/>
                </a:solidFill>
                <a:latin typeface="Museo For Dell" pitchFamily="2" charset="0"/>
              </a:defRPr>
            </a:lvl1pPr>
          </a:lstStyle>
          <a:p>
            <a:r>
              <a:rPr lang="en-US" dirty="0"/>
              <a:t>Click to edit master title</a:t>
            </a:r>
          </a:p>
        </p:txBody>
      </p:sp>
      <p:cxnSp>
        <p:nvCxnSpPr>
          <p:cNvPr id="11" name="Straight Connector 10"/>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908709963"/>
      </p:ext>
    </p:extLst>
  </p:cSld>
  <p:clrMapOvr>
    <a:masterClrMapping/>
  </p:clrMapOvr>
  <p:transition spd="med">
    <p:wipe dir="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443198"/>
          </a:xfrm>
        </p:spPr>
        <p:txBody>
          <a:bodyPr wrap="square" anchor="t"/>
          <a:lstStyle>
            <a:lvl1pPr>
              <a:lnSpc>
                <a:spcPct val="90000"/>
              </a:lnSpc>
              <a:defRPr sz="3200" b="0">
                <a:solidFill>
                  <a:schemeClr val="accent1"/>
                </a:solidFill>
                <a:latin typeface="Museo For Dell" pitchFamily="2" charset="0"/>
              </a:defRPr>
            </a:lvl1pPr>
          </a:lstStyle>
          <a:p>
            <a:r>
              <a:rPr lang="en-US" dirty="0"/>
              <a:t>Click to edit master title</a:t>
            </a:r>
          </a:p>
        </p:txBody>
      </p:sp>
      <p:cxnSp>
        <p:nvCxnSpPr>
          <p:cNvPr id="8" name="Straight Connector 7"/>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3317455995"/>
      </p:ext>
    </p:extLst>
  </p:cSld>
  <p:clrMapOvr>
    <a:masterClrMapping/>
  </p:clrMapOvr>
  <p:transition spd="med">
    <p:wipe dir="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3256485353"/>
      </p:ext>
    </p:extLst>
  </p:cSld>
  <p:clrMapOvr>
    <a:masterClrMapping/>
  </p:clrMapOvr>
  <p:transition spd="med">
    <p:wipe dir="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7" name="Straight Connector 6"/>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4249662231"/>
      </p:ext>
    </p:extLst>
  </p:cSld>
  <p:clrMapOvr>
    <a:masterClrMapping/>
  </p:clrMapOvr>
  <p:transition spd="med">
    <p:wipe dir="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5944011"/>
      </p:ext>
    </p:extLst>
  </p:cSld>
  <p:clrMapOvr>
    <a:masterClrMapping/>
  </p:clrMapOvr>
  <p:transition spd="med">
    <p:wipe dir="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1848042377"/>
      </p:ext>
    </p:extLst>
  </p:cSld>
  <p:clrMapOvr>
    <a:masterClrMapping/>
  </p:clrMapOvr>
  <p:transition spd="med">
    <p:wipe dir="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466464044"/>
      </p:ext>
    </p:extLst>
  </p:cSld>
  <p:clrMapOvr>
    <a:masterClrMapping/>
  </p:clrMapOvr>
  <p:transition spd="med">
    <p:wipe dir="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1613722330"/>
      </p:ext>
    </p:extLst>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11/4/21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76390061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324637396"/>
      </p:ext>
    </p:extLst>
  </p:cSld>
  <p:clrMapOvr>
    <a:masterClrMapping/>
  </p:clrMapOvr>
  <p:transition spd="med">
    <p:wipe dir="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228600" tIns="228600" rIns="228600" bIns="228600" anchor="t">
            <a:normAutofit/>
          </a:bodyPr>
          <a:lstStyle>
            <a:lvl1pPr>
              <a:defRPr sz="28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586106673"/>
      </p:ext>
    </p:extLst>
  </p:cSld>
  <p:clrMapOvr>
    <a:masterClrMapping/>
  </p:clrMapOvr>
  <p:transition spd="med">
    <p:wipe dir="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Round Same Side Corner Rectangle 1"/>
          <p:cNvSpPr/>
          <p:nvPr userDrawn="1"/>
        </p:nvSpPr>
        <p:spPr>
          <a:xfrm rot="5400000">
            <a:off x="-1314926" y="2247105"/>
            <a:ext cx="3544570" cy="929957"/>
          </a:xfrm>
          <a:prstGeom prst="round2SameRect">
            <a:avLst>
              <a:gd name="adj1" fmla="val 13993"/>
              <a:gd name="adj2" fmla="val 0"/>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rgbClr val="FFFFFF"/>
              </a:solidFill>
              <a:latin typeface="Museo Sans For Dell"/>
            </a:endParaRPr>
          </a:p>
        </p:txBody>
      </p:sp>
      <p:sp>
        <p:nvSpPr>
          <p:cNvPr id="11" name="Round Same Side Corner Rectangle 10"/>
          <p:cNvSpPr/>
          <p:nvPr userDrawn="1"/>
        </p:nvSpPr>
        <p:spPr>
          <a:xfrm rot="16200000">
            <a:off x="3447415" y="-1212215"/>
            <a:ext cx="3544570" cy="7848600"/>
          </a:xfrm>
          <a:prstGeom prst="round2SameRect">
            <a:avLst>
              <a:gd name="adj1" fmla="val 4108"/>
              <a:gd name="adj2" fmla="val 0"/>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rgbClr val="FFFFFF"/>
              </a:solidFill>
              <a:latin typeface="Century Schoolbook" charset="0"/>
              <a:ea typeface="Century Schoolbook" charset="0"/>
              <a:cs typeface="Century Schoolbook" charset="0"/>
            </a:endParaRPr>
          </a:p>
        </p:txBody>
      </p:sp>
      <p:sp>
        <p:nvSpPr>
          <p:cNvPr id="4" name="Text Placeholder 3"/>
          <p:cNvSpPr>
            <a:spLocks noGrp="1"/>
          </p:cNvSpPr>
          <p:nvPr>
            <p:ph type="body" sz="quarter" idx="10"/>
          </p:nvPr>
        </p:nvSpPr>
        <p:spPr>
          <a:xfrm>
            <a:off x="1829754" y="1797685"/>
            <a:ext cx="5508625" cy="1218795"/>
          </a:xfrm>
        </p:spPr>
        <p:txBody>
          <a:bodyPr/>
          <a:lstStyle>
            <a:lvl1pPr marL="0" indent="0">
              <a:buNone/>
              <a:defRPr sz="4400">
                <a:solidFill>
                  <a:schemeClr val="tx2"/>
                </a:solidFill>
                <a:latin typeface="Century Schoolbook" charset="0"/>
                <a:ea typeface="Century Schoolbook" charset="0"/>
                <a:cs typeface="Century Schoolbook" charset="0"/>
              </a:defRPr>
            </a:lvl1pPr>
          </a:lstStyle>
          <a:p>
            <a:pPr lvl="0"/>
            <a:r>
              <a:rPr lang="en-US" dirty="0"/>
              <a:t>Click to edit Master text styles</a:t>
            </a:r>
          </a:p>
        </p:txBody>
      </p:sp>
      <p:sp>
        <p:nvSpPr>
          <p:cNvPr id="81" name="Text Placeholder 3"/>
          <p:cNvSpPr>
            <a:spLocks noGrp="1"/>
          </p:cNvSpPr>
          <p:nvPr>
            <p:ph type="body" sz="quarter" idx="11"/>
          </p:nvPr>
        </p:nvSpPr>
        <p:spPr>
          <a:xfrm>
            <a:off x="1829754" y="3039745"/>
            <a:ext cx="5508625" cy="276999"/>
          </a:xfrm>
        </p:spPr>
        <p:txBody>
          <a:bodyPr/>
          <a:lstStyle>
            <a:lvl1pPr marL="0" indent="0">
              <a:buNone/>
              <a:defRPr sz="2000">
                <a:solidFill>
                  <a:schemeClr val="tx2"/>
                </a:solidFill>
                <a:latin typeface="Century Schoolbook" charset="0"/>
                <a:ea typeface="Century Schoolbook" charset="0"/>
                <a:cs typeface="Century Schoolbook" charset="0"/>
              </a:defRPr>
            </a:lvl1pPr>
          </a:lstStyle>
          <a:p>
            <a:pPr lvl="0"/>
            <a:r>
              <a:rPr lang="en-US" dirty="0"/>
              <a:t>Click to edit Master text styles</a:t>
            </a:r>
          </a:p>
        </p:txBody>
      </p:sp>
      <p:sp>
        <p:nvSpPr>
          <p:cNvPr id="5" name="TextBox 4"/>
          <p:cNvSpPr txBox="1"/>
          <p:nvPr userDrawn="1"/>
        </p:nvSpPr>
        <p:spPr>
          <a:xfrm>
            <a:off x="1829754" y="4153784"/>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900" dirty="0">
                <a:solidFill>
                  <a:schemeClr val="tx2"/>
                </a:solidFill>
                <a:latin typeface="Arial" charset="0"/>
                <a:ea typeface="Arial" charset="0"/>
                <a:cs typeface="Arial" charset="0"/>
              </a:rPr>
              <a:t>© Donald</a:t>
            </a:r>
            <a:r>
              <a:rPr lang="en-US" sz="900" baseline="0" dirty="0">
                <a:solidFill>
                  <a:schemeClr val="tx2"/>
                </a:solidFill>
                <a:latin typeface="Arial" charset="0"/>
                <a:ea typeface="Arial" charset="0"/>
                <a:cs typeface="Arial" charset="0"/>
              </a:rPr>
              <a:t> F. Ferguson, 2017. All rights reserved.</a:t>
            </a:r>
            <a:endParaRPr lang="en-US" sz="900" dirty="0">
              <a:solidFill>
                <a:schemeClr val="tx2"/>
              </a:solidFill>
              <a:latin typeface="Arial" charset="0"/>
              <a:ea typeface="Arial" charset="0"/>
              <a:cs typeface="Arial" charset="0"/>
            </a:endParaRPr>
          </a:p>
        </p:txBody>
      </p:sp>
    </p:spTree>
    <p:extLst>
      <p:ext uri="{BB962C8B-B14F-4D97-AF65-F5344CB8AC3E}">
        <p14:creationId xmlns:p14="http://schemas.microsoft.com/office/powerpoint/2010/main" val="2543313879"/>
      </p:ext>
    </p:extLst>
  </p:cSld>
  <p:clrMapOvr>
    <a:masterClrMapping/>
  </p:clrMapOvr>
  <p:transition spd="med">
    <p:wipe dir="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Blank Layout">
    <p:spTree>
      <p:nvGrpSpPr>
        <p:cNvPr id="1" name=""/>
        <p:cNvGrpSpPr/>
        <p:nvPr/>
      </p:nvGrpSpPr>
      <p:grpSpPr>
        <a:xfrm>
          <a:off x="0" y="0"/>
          <a:ext cx="0" cy="0"/>
          <a:chOff x="0" y="0"/>
          <a:chExt cx="0" cy="0"/>
        </a:xfrm>
      </p:grpSpPr>
      <p:cxnSp>
        <p:nvCxnSpPr>
          <p:cNvPr id="6" name="Straight Connector 5"/>
          <p:cNvCxnSpPr>
            <a:cxnSpLocks noChangeShapeType="1"/>
          </p:cNvCxnSpPr>
          <p:nvPr/>
        </p:nvCxnSpPr>
        <p:spPr bwMode="auto">
          <a:xfrm>
            <a:off x="457208" y="4629150"/>
            <a:ext cx="8229600" cy="0"/>
          </a:xfrm>
          <a:prstGeom prst="line">
            <a:avLst/>
          </a:prstGeom>
          <a:noFill/>
          <a:ln w="9525">
            <a:solidFill>
              <a:srgbClr val="AAAAAA"/>
            </a:solidFill>
            <a:round/>
            <a:headEnd/>
            <a:tailEnd/>
          </a:ln>
        </p:spPr>
      </p:cxnSp>
      <p:cxnSp>
        <p:nvCxnSpPr>
          <p:cNvPr id="3" name="Straight Connector 2"/>
          <p:cNvCxnSpPr>
            <a:cxnSpLocks noChangeShapeType="1"/>
          </p:cNvCxnSpPr>
          <p:nvPr userDrawn="1"/>
        </p:nvCxnSpPr>
        <p:spPr bwMode="auto">
          <a:xfrm>
            <a:off x="457208"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1207203788"/>
      </p:ext>
    </p:extLst>
  </p:cSld>
  <p:clrMapOvr>
    <a:masterClrMapping/>
  </p:clrMapOvr>
  <p:transition spd="med">
    <p:wipe dir="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58116492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333262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49279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11/4/21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407662077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11/4/21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5268491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11/4/21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777654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25890742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11/4/21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42728952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11/4/21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52208303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297305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855358"/>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649174892"/>
      </p:ext>
    </p:extLst>
  </p:cSld>
  <p:clrMapOvr>
    <a:masterClrMapping/>
  </p:clrMapOvr>
  <p:transition spd="med">
    <p:wipe dir="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266364785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2680333850"/>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image" Target="../media/image1.emf"/><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image" Target="../media/image1.emf"/><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theme" Target="../theme/theme4.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image" Target="../media/image2.jpeg"/><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theme" Target="../theme/theme6.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image" Target="../media/image2.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theme" Target="../theme/theme7.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theme" Target="../theme/theme8.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(F21): Lecture 8: No SQL Intro., Module II Intro</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728" r:id="rId8"/>
    <p:sldLayoutId id="2147493729"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9808345"/>
      </p:ext>
    </p:extLst>
  </p:cSld>
  <p:clrMap bg1="lt1" tx1="dk1" bg2="lt2" tx2="dk2" accent1="accent1" accent2="accent2" accent3="accent3" accent4="accent4" accent5="accent5" accent6="accent6" hlink="hlink" folHlink="folHlink"/>
  <p:sldLayoutIdLst>
    <p:sldLayoutId id="2147493716" r:id="rId1"/>
    <p:sldLayoutId id="2147493717" r:id="rId2"/>
    <p:sldLayoutId id="2147493718" r:id="rId3"/>
    <p:sldLayoutId id="2147493719" r:id="rId4"/>
    <p:sldLayoutId id="2147493720" r:id="rId5"/>
    <p:sldLayoutId id="2147493721" r:id="rId6"/>
    <p:sldLayoutId id="2147493722" r:id="rId7"/>
    <p:sldLayoutId id="2147493723" r:id="rId8"/>
    <p:sldLayoutId id="2147493724" r:id="rId9"/>
    <p:sldLayoutId id="2147493725" r:id="rId10"/>
    <p:sldLayoutId id="2147493726" r:id="rId11"/>
    <p:sldLayoutId id="2147493727"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6" name="TextBox 11">
            <a:extLst>
              <a:ext uri="{FF2B5EF4-FFF2-40B4-BE49-F238E27FC236}">
                <a16:creationId xmlns:a16="http://schemas.microsoft.com/office/drawing/2014/main" id="{182A220C-696E-B241-84A7-6FD150333C20}"/>
              </a:ext>
            </a:extLst>
          </p:cNvPr>
          <p:cNvSpPr txBox="1">
            <a:spLocks noChangeArrowheads="1"/>
          </p:cNvSpPr>
          <p:nvPr userDrawn="1"/>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(F21): Lecture 8: No SQL Intro., Module II Intro</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spTree>
    <p:extLst>
      <p:ext uri="{BB962C8B-B14F-4D97-AF65-F5344CB8AC3E}">
        <p14:creationId xmlns:p14="http://schemas.microsoft.com/office/powerpoint/2010/main" val="2021548499"/>
      </p:ext>
    </p:extLst>
  </p:cSld>
  <p:clrMap bg1="lt1" tx1="dk1" bg2="lt2" tx2="dk2" accent1="accent1" accent2="accent2" accent3="accent3" accent4="accent4" accent5="accent5" accent6="accent6" hlink="hlink" folHlink="folHlink"/>
  <p:sldLayoutIdLst>
    <p:sldLayoutId id="2147493731" r:id="rId1"/>
    <p:sldLayoutId id="2147493732" r:id="rId2"/>
    <p:sldLayoutId id="2147493733" r:id="rId3"/>
    <p:sldLayoutId id="2147493734" r:id="rId4"/>
    <p:sldLayoutId id="2147493735" r:id="rId5"/>
    <p:sldLayoutId id="2147493736" r:id="rId6"/>
    <p:sldLayoutId id="2147493737" r:id="rId7"/>
    <p:sldLayoutId id="2147493738" r:id="rId8"/>
    <p:sldLayoutId id="2147493740" r:id="rId9"/>
    <p:sldLayoutId id="2147493741" r:id="rId10"/>
    <p:sldLayoutId id="2147493742" r:id="rId11"/>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7" name="TextBox 11">
            <a:extLst>
              <a:ext uri="{FF2B5EF4-FFF2-40B4-BE49-F238E27FC236}">
                <a16:creationId xmlns:a16="http://schemas.microsoft.com/office/drawing/2014/main" id="{21254504-48B1-C143-884E-0411DD405A75}"/>
              </a:ext>
            </a:extLst>
          </p:cNvPr>
          <p:cNvSpPr txBox="1">
            <a:spLocks noChangeArrowheads="1"/>
          </p:cNvSpPr>
          <p:nvPr userDrawn="1"/>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(F21): Lecture 8: No SQL Intro., Module II Intro</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spTree>
    <p:extLst>
      <p:ext uri="{BB962C8B-B14F-4D97-AF65-F5344CB8AC3E}">
        <p14:creationId xmlns:p14="http://schemas.microsoft.com/office/powerpoint/2010/main" val="3482480712"/>
      </p:ext>
    </p:extLst>
  </p:cSld>
  <p:clrMap bg1="lt1" tx1="dk1" bg2="lt2" tx2="dk2" accent1="accent1" accent2="accent2" accent3="accent3" accent4="accent4" accent5="accent5" accent6="accent6" hlink="hlink" folHlink="folHlink"/>
  <p:sldLayoutIdLst>
    <p:sldLayoutId id="2147493744" r:id="rId1"/>
    <p:sldLayoutId id="2147493745" r:id="rId2"/>
    <p:sldLayoutId id="2147493746" r:id="rId3"/>
    <p:sldLayoutId id="2147493747" r:id="rId4"/>
    <p:sldLayoutId id="2147493748" r:id="rId5"/>
    <p:sldLayoutId id="2147493749" r:id="rId6"/>
    <p:sldLayoutId id="2147493750" r:id="rId7"/>
    <p:sldLayoutId id="2147493751" r:id="rId8"/>
    <p:sldLayoutId id="2147493752" r:id="rId9"/>
    <p:sldLayoutId id="2147493753" r:id="rId10"/>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6762750" y="4960144"/>
            <a:ext cx="2381250" cy="207749"/>
          </a:xfrm>
          <a:prstGeom prst="rect">
            <a:avLst/>
          </a:prstGeom>
          <a:noFill/>
          <a:ln>
            <a:noFill/>
          </a:ln>
          <a:extLst>
            <a:ext uri="{909E8E84-426E-40dd-AFC4-6F175D3DCCD1}"/>
            <a:ext uri="{91240B29-F687-4f45-9708-019B960494DF}"/>
          </a:extLst>
        </p:spPr>
        <p:txBody>
          <a:bodyPr wrap="squar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9178959"/>
      </p:ext>
    </p:extLst>
  </p:cSld>
  <p:clrMap bg1="lt1" tx1="dk1" bg2="lt2" tx2="dk2" accent1="accent1" accent2="accent2" accent3="accent3" accent4="accent4" accent5="accent5" accent6="accent6" hlink="hlink" folHlink="folHlink"/>
  <p:sldLayoutIdLst>
    <p:sldLayoutId id="2147493755" r:id="rId1"/>
    <p:sldLayoutId id="2147493756" r:id="rId2"/>
    <p:sldLayoutId id="2147493757" r:id="rId3"/>
    <p:sldLayoutId id="2147493758" r:id="rId4"/>
    <p:sldLayoutId id="2147493759" r:id="rId5"/>
    <p:sldLayoutId id="2147493760" r:id="rId6"/>
    <p:sldLayoutId id="2147493761" r:id="rId7"/>
    <p:sldLayoutId id="2147493762" r:id="rId8"/>
    <p:sldLayoutId id="2147493763" r:id="rId9"/>
    <p:sldLayoutId id="2147493764" r:id="rId10"/>
    <p:sldLayoutId id="2147493765" r:id="rId11"/>
    <p:sldLayoutId id="2147493766" r:id="rId12"/>
    <p:sldLayoutId id="2147493767"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48A0A33-DAF4-4E01-9EFC-4F1B17F7A3F0}"/>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chemeClr val="bg2"/>
                </a:solidFill>
                <a:latin typeface="Times New Roman" panose="02020603050405020304" pitchFamily="18" charset="0"/>
              </a:defRPr>
            </a:lvl1pPr>
          </a:lstStyle>
          <a:p>
            <a:pPr>
              <a:defRPr/>
            </a:pPr>
            <a:fld id="{059FFB63-CDCC-491F-AF2C-DD10F7602377}" type="slidenum">
              <a:rPr lang="en-US" altLang="en-US"/>
              <a:pPr>
                <a:defRPr/>
              </a:pPr>
              <a:t>‹#›</a:t>
            </a:fld>
            <a:endParaRPr lang="en-US" altLang="en-US"/>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13.</a:t>
            </a:r>
            <a:fld id="{465E19B2-DA7E-4A4D-A955-3117C9F14C62}"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70B0BAF4-3624-4F5B-83AF-93EB8F0247B6}"/>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9" descr="Cover-6Ed"/>
          <p:cNvPicPr>
            <a:picLocks noChangeAspect="1" noChangeArrowheads="1"/>
          </p:cNvPicPr>
          <p:nvPr userDrawn="1"/>
        </p:nvPicPr>
        <p:blipFill>
          <a:blip r:embed="rId14"/>
          <a:stretch>
            <a:fillRect/>
          </a:stretch>
        </p:blipFill>
        <p:spPr bwMode="auto">
          <a:xfrm>
            <a:off x="-5777" y="6235"/>
            <a:ext cx="799066" cy="7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7806154"/>
      </p:ext>
    </p:extLst>
  </p:cSld>
  <p:clrMap bg1="lt1" tx1="dk1" bg2="lt2" tx2="dk2" accent1="accent1" accent2="accent2" accent3="accent3" accent4="accent4" accent5="accent5" accent6="accent6" hlink="hlink" folHlink="folHlink"/>
  <p:sldLayoutIdLst>
    <p:sldLayoutId id="2147493769" r:id="rId1"/>
    <p:sldLayoutId id="2147493770" r:id="rId2"/>
    <p:sldLayoutId id="2147493771" r:id="rId3"/>
    <p:sldLayoutId id="2147493772" r:id="rId4"/>
    <p:sldLayoutId id="2147493773" r:id="rId5"/>
    <p:sldLayoutId id="2147493774" r:id="rId6"/>
    <p:sldLayoutId id="2147493775" r:id="rId7"/>
    <p:sldLayoutId id="2147493776" r:id="rId8"/>
    <p:sldLayoutId id="2147493777" r:id="rId9"/>
    <p:sldLayoutId id="2147493778" r:id="rId10"/>
    <p:sldLayoutId id="2147493779" r:id="rId11"/>
    <p:sldLayoutId id="2147493780"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0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3" name="TextBox 12"/>
          <p:cNvSpPr txBox="1"/>
          <p:nvPr/>
        </p:nvSpPr>
        <p:spPr>
          <a:xfrm>
            <a:off x="430712" y="4807343"/>
            <a:ext cx="265176" cy="118872"/>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800" kern="1200" smtClean="0">
                <a:solidFill>
                  <a:schemeClr val="bg2">
                    <a:lumMod val="50000"/>
                    <a:lumOff val="50000"/>
                  </a:schemeClr>
                </a:solidFill>
                <a:latin typeface="Museo Sans For Dell" pitchFamily="2" charset="0"/>
                <a:ea typeface="+mn-ea"/>
                <a:cs typeface="+mn-cs"/>
              </a:rPr>
              <a:pPr algn="l" rtl="0" fontAlgn="base">
                <a:lnSpc>
                  <a:spcPct val="90000"/>
                </a:lnSpc>
                <a:spcBef>
                  <a:spcPct val="0"/>
                </a:spcBef>
                <a:spcAft>
                  <a:spcPct val="0"/>
                </a:spcAft>
                <a:buClr>
                  <a:schemeClr val="bg1"/>
                </a:buClr>
              </a:pPr>
              <a:t>‹#›</a:t>
            </a:fld>
            <a:endParaRPr lang="en-US" sz="800" kern="1200" dirty="0" err="1">
              <a:solidFill>
                <a:schemeClr val="bg2">
                  <a:lumMod val="50000"/>
                  <a:lumOff val="50000"/>
                </a:schemeClr>
              </a:solidFill>
              <a:latin typeface="Museo Sans For Dell" pitchFamily="2" charset="0"/>
              <a:ea typeface="+mn-ea"/>
              <a:cs typeface="+mn-cs"/>
            </a:endParaRPr>
          </a:p>
        </p:txBody>
      </p:sp>
      <p:sp>
        <p:nvSpPr>
          <p:cNvPr id="1028" name="Title Placeholder 21"/>
          <p:cNvSpPr>
            <a:spLocks noGrp="1"/>
          </p:cNvSpPr>
          <p:nvPr>
            <p:ph type="title"/>
          </p:nvPr>
        </p:nvSpPr>
        <p:spPr bwMode="auto">
          <a:xfrm>
            <a:off x="425907" y="196172"/>
            <a:ext cx="8279943" cy="38779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a:t>Click to edit master title</a:t>
            </a:r>
          </a:p>
        </p:txBody>
      </p:sp>
      <p:sp>
        <p:nvSpPr>
          <p:cNvPr id="1029" name="Text Placeholder 12"/>
          <p:cNvSpPr>
            <a:spLocks noGrp="1"/>
          </p:cNvSpPr>
          <p:nvPr>
            <p:ph type="body" idx="1"/>
          </p:nvPr>
        </p:nvSpPr>
        <p:spPr bwMode="auto">
          <a:xfrm>
            <a:off x="457200" y="969168"/>
            <a:ext cx="8267136" cy="3702884"/>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4" name="TextBox 3"/>
          <p:cNvSpPr txBox="1"/>
          <p:nvPr/>
        </p:nvSpPr>
        <p:spPr bwMode="black">
          <a:xfrm>
            <a:off x="5981136" y="4807343"/>
            <a:ext cx="2743200" cy="138499"/>
          </a:xfrm>
          <a:prstGeom prst="rect">
            <a:avLst/>
          </a:prstGeom>
          <a:noFill/>
        </p:spPr>
        <p:txBody>
          <a:bodyPr lIns="0" tIns="0" rIns="0" bIns="0">
            <a:prstTxWarp prst="textNoShape">
              <a:avLst/>
            </a:prstTxWarp>
            <a:spAutoFit/>
          </a:bodyPr>
          <a:lstStyle/>
          <a:p>
            <a:pPr algn="r">
              <a:lnSpc>
                <a:spcPct val="100000"/>
              </a:lnSpc>
              <a:spcBef>
                <a:spcPct val="0"/>
              </a:spcBef>
              <a:spcAft>
                <a:spcPct val="0"/>
              </a:spcAft>
              <a:buClrTx/>
              <a:buFontTx/>
              <a:buNone/>
            </a:pPr>
            <a:r>
              <a:rPr lang="en-US" sz="900" baseline="0" dirty="0">
                <a:solidFill>
                  <a:schemeClr val="bg2">
                    <a:lumMod val="50000"/>
                    <a:lumOff val="50000"/>
                  </a:schemeClr>
                </a:solidFill>
                <a:latin typeface="Arial" charset="0"/>
                <a:ea typeface="Arial" charset="0"/>
                <a:cs typeface="Arial" charset="0"/>
              </a:rPr>
              <a:t>   © Donald F. Ferguson, 2017. All rights reserved.</a:t>
            </a:r>
            <a:endParaRPr lang="en-US" sz="900" dirty="0">
              <a:solidFill>
                <a:schemeClr val="bg2">
                  <a:lumMod val="50000"/>
                  <a:lumOff val="50000"/>
                </a:schemeClr>
              </a:solidFill>
              <a:latin typeface="Arial" charset="0"/>
              <a:ea typeface="Arial" charset="0"/>
              <a:cs typeface="Arial" charset="0"/>
            </a:endParaRPr>
          </a:p>
        </p:txBody>
      </p:sp>
      <p:sp>
        <p:nvSpPr>
          <p:cNvPr id="12" name="TextBox 11" hidden="1"/>
          <p:cNvSpPr txBox="1"/>
          <p:nvPr/>
        </p:nvSpPr>
        <p:spPr>
          <a:xfrm>
            <a:off x="1724025" y="4844717"/>
            <a:ext cx="649537" cy="11080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5084195E-6DF7-4B3B-A2AB-E67BEB13BF64}" type="datetime1">
              <a:rPr lang="en-US" sz="800" smtClean="0">
                <a:solidFill>
                  <a:schemeClr val="bg2">
                    <a:lumMod val="50000"/>
                    <a:lumOff val="50000"/>
                  </a:schemeClr>
                </a:solidFill>
                <a:latin typeface="+mn-lt"/>
              </a:rPr>
              <a:pPr>
                <a:lnSpc>
                  <a:spcPct val="90000"/>
                </a:lnSpc>
                <a:spcBef>
                  <a:spcPts val="600"/>
                </a:spcBef>
                <a:spcAft>
                  <a:spcPts val="0"/>
                </a:spcAft>
                <a:buClr>
                  <a:schemeClr val="bg1"/>
                </a:buClr>
              </a:pPr>
              <a:t>11/4/21</a:t>
            </a:fld>
            <a:endParaRPr lang="en-US" sz="800" dirty="0">
              <a:solidFill>
                <a:schemeClr val="bg2">
                  <a:lumMod val="50000"/>
                  <a:lumOff val="50000"/>
                </a:schemeClr>
              </a:solidFill>
              <a:latin typeface="+mn-lt"/>
            </a:endParaRPr>
          </a:p>
        </p:txBody>
      </p:sp>
      <p:sp>
        <p:nvSpPr>
          <p:cNvPr id="7" name="TextBox 6"/>
          <p:cNvSpPr txBox="1"/>
          <p:nvPr userDrawn="1"/>
        </p:nvSpPr>
        <p:spPr bwMode="black">
          <a:xfrm>
            <a:off x="1117601" y="4772839"/>
            <a:ext cx="5042568" cy="317074"/>
          </a:xfrm>
          <a:prstGeom prst="rect">
            <a:avLst/>
          </a:prstGeom>
          <a:noFill/>
        </p:spPr>
        <p:txBody>
          <a:bodyPr wrap="square" lIns="0" tIns="0" rIns="0" bIns="0">
            <a:prstTxWarp prst="textNoShape">
              <a:avLst/>
            </a:prstTxWarp>
            <a:spAutoFit/>
          </a:bodyPr>
          <a:lstStyle/>
          <a:p>
            <a:pPr>
              <a:lnSpc>
                <a:spcPct val="120000"/>
              </a:lnSpc>
            </a:pPr>
            <a:r>
              <a:rPr lang="en-US" sz="900" i="1" dirty="0"/>
              <a:t>COMS 4111 – </a:t>
            </a:r>
            <a:r>
              <a:rPr lang="en-US" sz="900" b="0" i="0" kern="1200" dirty="0">
                <a:solidFill>
                  <a:schemeClr val="tx1"/>
                </a:solidFill>
                <a:effectLst/>
                <a:latin typeface="Arial" charset="0"/>
                <a:ea typeface="+mn-ea"/>
                <a:cs typeface="+mn-cs"/>
              </a:rPr>
              <a:t>Introduction to Databases</a:t>
            </a:r>
            <a:r>
              <a:rPr lang="en-US" sz="900" b="0" i="1" kern="1200" dirty="0">
                <a:solidFill>
                  <a:schemeClr val="tx1"/>
                </a:solidFill>
                <a:effectLst/>
                <a:latin typeface="Arial" charset="0"/>
                <a:ea typeface="+mn-ea"/>
                <a:cs typeface="+mn-cs"/>
              </a:rPr>
              <a:t>:</a:t>
            </a:r>
            <a:br>
              <a:rPr lang="en-US" sz="900" b="0" i="1" kern="1200" dirty="0">
                <a:solidFill>
                  <a:schemeClr val="tx1"/>
                </a:solidFill>
                <a:effectLst/>
                <a:latin typeface="Arial" charset="0"/>
                <a:ea typeface="+mn-ea"/>
                <a:cs typeface="+mn-cs"/>
              </a:rPr>
            </a:br>
            <a:r>
              <a:rPr lang="en-US" sz="900" i="1" dirty="0"/>
              <a:t>Lecture 20:  Some NoSQL Databases</a:t>
            </a:r>
            <a:endParaRPr lang="en-US" sz="1050" i="1" strike="sngStrike" dirty="0"/>
          </a:p>
        </p:txBody>
      </p:sp>
    </p:spTree>
    <p:extLst>
      <p:ext uri="{BB962C8B-B14F-4D97-AF65-F5344CB8AC3E}">
        <p14:creationId xmlns:p14="http://schemas.microsoft.com/office/powerpoint/2010/main" val="2490878679"/>
      </p:ext>
    </p:extLst>
  </p:cSld>
  <p:clrMap bg1="dk2" tx1="lt1" bg2="dk1" tx2="lt2" accent1="accent1" accent2="accent2" accent3="accent3" accent4="accent4" accent5="accent5" accent6="accent6" hlink="hlink" folHlink="folHlink"/>
  <p:sldLayoutIdLst>
    <p:sldLayoutId id="2147493782" r:id="rId1"/>
    <p:sldLayoutId id="2147493783" r:id="rId2"/>
    <p:sldLayoutId id="2147493784" r:id="rId3"/>
    <p:sldLayoutId id="2147493785" r:id="rId4"/>
    <p:sldLayoutId id="2147493786" r:id="rId5"/>
    <p:sldLayoutId id="2147493787" r:id="rId6"/>
    <p:sldLayoutId id="2147493788" r:id="rId7"/>
    <p:sldLayoutId id="2147493789" r:id="rId8"/>
    <p:sldLayoutId id="2147493790" r:id="rId9"/>
    <p:sldLayoutId id="2147493791" r:id="rId10"/>
    <p:sldLayoutId id="2147493792" r:id="rId11"/>
    <p:sldLayoutId id="2147493793" r:id="rId12"/>
    <p:sldLayoutId id="2147493794" r:id="rId13"/>
    <p:sldLayoutId id="2147493795" r:id="rId14"/>
    <p:sldLayoutId id="2147493796" r:id="rId15"/>
    <p:sldLayoutId id="2147493797" r:id="rId16"/>
  </p:sldLayoutIdLst>
  <p:transition spd="med">
    <p:wipe dir="r"/>
  </p:transition>
  <p:hf sldNum="0" hdr="0" ftr="0" dt="0"/>
  <p:txStyles>
    <p:titleStyle>
      <a:lvl1pPr algn="l" rtl="0" eaLnBrk="1" fontAlgn="base" hangingPunct="1">
        <a:lnSpc>
          <a:spcPct val="90000"/>
        </a:lnSpc>
        <a:spcBef>
          <a:spcPct val="0"/>
        </a:spcBef>
        <a:spcAft>
          <a:spcPct val="0"/>
        </a:spcAft>
        <a:defRPr sz="2800" b="0" i="0" cap="none" baseline="0">
          <a:solidFill>
            <a:schemeClr val="accent1"/>
          </a:solidFill>
          <a:latin typeface="Century Schoolbook" charset="0"/>
          <a:ea typeface="Century Schoolbook" charset="0"/>
          <a:cs typeface="Century Schoolbook" charset="0"/>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00"/>
        </a:spcBef>
        <a:spcAft>
          <a:spcPts val="20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100"/>
        </a:spcBef>
        <a:spcAft>
          <a:spcPts val="20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100"/>
        </a:spcBef>
        <a:spcAft>
          <a:spcPts val="20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100"/>
        </a:spcBef>
        <a:spcAft>
          <a:spcPts val="200"/>
        </a:spcAft>
        <a:buClr>
          <a:schemeClr val="accent1"/>
        </a:buClr>
        <a:buFont typeface="Museo For Dell 300" pitchFamily="50" charset="0"/>
        <a:buChar char="–"/>
        <a:defRPr sz="120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10" name="TextBox 11">
            <a:extLst>
              <a:ext uri="{FF2B5EF4-FFF2-40B4-BE49-F238E27FC236}">
                <a16:creationId xmlns:a16="http://schemas.microsoft.com/office/drawing/2014/main" id="{38E187AA-34A8-D048-B259-E1880BC76AB4}"/>
              </a:ext>
            </a:extLst>
          </p:cNvPr>
          <p:cNvSpPr txBox="1">
            <a:spLocks noChangeArrowheads="1"/>
          </p:cNvSpPr>
          <p:nvPr userDrawn="1"/>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(F21): Lecture 8: No SQL Intro., Module II Intro</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spTree>
    <p:extLst>
      <p:ext uri="{BB962C8B-B14F-4D97-AF65-F5344CB8AC3E}">
        <p14:creationId xmlns:p14="http://schemas.microsoft.com/office/powerpoint/2010/main" val="2955381236"/>
      </p:ext>
    </p:extLst>
  </p:cSld>
  <p:clrMap bg1="lt1" tx1="dk1" bg2="lt2" tx2="dk2" accent1="accent1" accent2="accent2" accent3="accent3" accent4="accent4" accent5="accent5" accent6="accent6" hlink="hlink" folHlink="folHlink"/>
  <p:sldLayoutIdLst>
    <p:sldLayoutId id="2147493799" r:id="rId1"/>
    <p:sldLayoutId id="2147493800" r:id="rId2"/>
    <p:sldLayoutId id="2147493801" r:id="rId3"/>
    <p:sldLayoutId id="2147493802" r:id="rId4"/>
    <p:sldLayoutId id="2147493803" r:id="rId5"/>
    <p:sldLayoutId id="2147493804" r:id="rId6"/>
    <p:sldLayoutId id="2147493805" r:id="rId7"/>
    <p:sldLayoutId id="2147493806" r:id="rId8"/>
    <p:sldLayoutId id="2147493807" r:id="rId9"/>
    <p:sldLayoutId id="2147493808" r:id="rId10"/>
    <p:sldLayoutId id="2147493809" r:id="rId11"/>
    <p:sldLayoutId id="2147493810" r:id="rId12"/>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2" Type="http://schemas.openxmlformats.org/officeDocument/2006/relationships/image" Target="../media/image91.tiff"/><Relationship Id="rId1" Type="http://schemas.openxmlformats.org/officeDocument/2006/relationships/slideLayout" Target="../slideLayouts/slideLayout84.xml"/></Relationships>
</file>

<file path=ppt/slides/_rels/slide10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en.wikipedia.org/wiki/User_story" TargetMode="External"/><Relationship Id="rId1" Type="http://schemas.openxmlformats.org/officeDocument/2006/relationships/slideLayout" Target="../slideLayouts/slideLayout84.xml"/></Relationships>
</file>

<file path=ppt/slides/_rels/slide10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84.xml"/></Relationships>
</file>

<file path=ppt/slides/_rels/slide103.xml.rels><?xml version="1.0" encoding="UTF-8" standalone="yes"?>
<Relationships xmlns="http://schemas.openxmlformats.org/package/2006/relationships"><Relationship Id="rId3" Type="http://schemas.openxmlformats.org/officeDocument/2006/relationships/image" Target="../media/image95.tiff"/><Relationship Id="rId2" Type="http://schemas.openxmlformats.org/officeDocument/2006/relationships/image" Target="../media/image94.png"/><Relationship Id="rId1" Type="http://schemas.openxmlformats.org/officeDocument/2006/relationships/slideLayout" Target="../slideLayouts/slideLayout84.xml"/></Relationships>
</file>

<file path=ppt/slides/_rels/slide10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84.xml"/></Relationships>
</file>

<file path=ppt/slides/_rels/slide10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84.xml"/></Relationships>
</file>

<file path=ppt/slides/_rels/slide106.xml.rels><?xml version="1.0" encoding="UTF-8" standalone="yes"?>
<Relationships xmlns="http://schemas.openxmlformats.org/package/2006/relationships"><Relationship Id="rId3" Type="http://schemas.openxmlformats.org/officeDocument/2006/relationships/hyperlink" Target="http://127.0.0.1:5000/api/fantasy_team/BOS20011" TargetMode="External"/><Relationship Id="rId2" Type="http://schemas.openxmlformats.org/officeDocument/2006/relationships/hyperlink" Target="https://app.swaggerhub.com/apis/donff2/W4111FantasyBaseball/1.0.0#/" TargetMode="External"/><Relationship Id="rId1" Type="http://schemas.openxmlformats.org/officeDocument/2006/relationships/slideLayout" Target="../slideLayouts/slideLayout84.xml"/></Relationships>
</file>

<file path=ppt/slides/_rels/slide10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7.xml"/><Relationship Id="rId1" Type="http://schemas.openxmlformats.org/officeDocument/2006/relationships/slideLayout" Target="../slideLayouts/slideLayout91.xml"/><Relationship Id="rId4" Type="http://schemas.openxmlformats.org/officeDocument/2006/relationships/image" Target="../media/image1.emf"/></Relationships>
</file>

<file path=ppt/slides/_rels/slide108.xml.rels><?xml version="1.0" encoding="UTF-8" standalone="yes"?>
<Relationships xmlns="http://schemas.openxmlformats.org/package/2006/relationships"><Relationship Id="rId3" Type="http://schemas.openxmlformats.org/officeDocument/2006/relationships/image" Target="../media/image99.tiff"/><Relationship Id="rId2" Type="http://schemas.openxmlformats.org/officeDocument/2006/relationships/image" Target="../media/image98.tiff"/><Relationship Id="rId1" Type="http://schemas.openxmlformats.org/officeDocument/2006/relationships/slideLayout" Target="../slideLayouts/slideLayout8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84.xml"/></Relationships>
</file>

<file path=ppt/slides/_rels/slide111.xml.rels><?xml version="1.0" encoding="UTF-8" standalone="yes"?>
<Relationships xmlns="http://schemas.openxmlformats.org/package/2006/relationships"><Relationship Id="rId3" Type="http://schemas.openxmlformats.org/officeDocument/2006/relationships/image" Target="../media/image102.tiff"/><Relationship Id="rId2" Type="http://schemas.openxmlformats.org/officeDocument/2006/relationships/image" Target="../media/image101.png"/><Relationship Id="rId1" Type="http://schemas.openxmlformats.org/officeDocument/2006/relationships/slideLayout" Target="../slideLayouts/slideLayout8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13.xml.rels><?xml version="1.0" encoding="UTF-8" standalone="yes"?>
<Relationships xmlns="http://schemas.openxmlformats.org/package/2006/relationships"><Relationship Id="rId3" Type="http://schemas.openxmlformats.org/officeDocument/2006/relationships/hyperlink" Target="https://www.census.gov/topics/income-poverty/income/guidance/current-vs-constant-dollars.html" TargetMode="External"/><Relationship Id="rId2" Type="http://schemas.openxmlformats.org/officeDocument/2006/relationships/hyperlink" Target="https://www.investopedia.com/terms/c/constantdollar.asp" TargetMode="External"/><Relationship Id="rId1" Type="http://schemas.openxmlformats.org/officeDocument/2006/relationships/slideLayout" Target="../slideLayouts/slideLayout85.xml"/><Relationship Id="rId4" Type="http://schemas.openxmlformats.org/officeDocument/2006/relationships/image" Target="../media/image103.png"/></Relationships>
</file>

<file path=ppt/slides/_rels/slide11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84.xml"/></Relationships>
</file>

<file path=ppt/slides/_rels/slide11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8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8.xml"/><Relationship Id="rId1" Type="http://schemas.openxmlformats.org/officeDocument/2006/relationships/slideLayout" Target="../slideLayouts/slideLayout91.xml"/><Relationship Id="rId4" Type="http://schemas.openxmlformats.org/officeDocument/2006/relationships/image" Target="../media/image1.emf"/></Relationships>
</file>

<file path=ppt/slides/_rels/slide12.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13.png"/><Relationship Id="rId1" Type="http://schemas.openxmlformats.org/officeDocument/2006/relationships/slideLayout" Target="../slideLayouts/slideLayout9.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9.xml"/><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8.xml"/><Relationship Id="rId4" Type="http://schemas.openxmlformats.org/officeDocument/2006/relationships/image" Target="../media/image16.svg"/></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9.xml"/><Relationship Id="rId6" Type="http://schemas.openxmlformats.org/officeDocument/2006/relationships/hyperlink" Target="https://www.amazon.com/s/ref=dp_byline_sr_book_3?ie=UTF8&amp;text=Jennifer+Widom&amp;search-alias=books&amp;field-author=Jennifer+Widom&amp;sort=relevancerank" TargetMode="External"/><Relationship Id="rId5" Type="http://schemas.openxmlformats.org/officeDocument/2006/relationships/hyperlink" Target="https://www.amazon.com/s/ref=dp_byline_sr_book_2?ie=UTF8&amp;text=Jeffrey+D.+Ullman&amp;search-alias=books&amp;field-author=Jeffrey+D.+Ullman&amp;sort=relevancerank" TargetMode="External"/><Relationship Id="rId4" Type="http://schemas.openxmlformats.org/officeDocument/2006/relationships/hyperlink" Target="https://www.amazon.com/s/ref=dp_byline_sr_book_1?ie=UTF8&amp;text=Hector+Garcia-Molina&amp;search-alias=books&amp;field-author=Hector+Garcia-Molina&amp;sort=relevancerank"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tiff"/><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4.xml"/></Relationships>
</file>

<file path=ppt/slides/_rels/slide32.xml.rels><?xml version="1.0" encoding="UTF-8" standalone="yes"?>
<Relationships xmlns="http://schemas.openxmlformats.org/package/2006/relationships"><Relationship Id="rId3" Type="http://schemas.openxmlformats.org/officeDocument/2006/relationships/hyperlink" Target="https://gerardnico.com/wiki/data_storage/chs" TargetMode="External"/><Relationship Id="rId2" Type="http://schemas.openxmlformats.org/officeDocument/2006/relationships/image" Target="../media/image26.png"/><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34.xml"/><Relationship Id="rId4" Type="http://schemas.openxmlformats.org/officeDocument/2006/relationships/image" Target="../media/image29.tiff"/></Relationships>
</file>

<file path=ppt/slides/_rels/slide34.xml.rels><?xml version="1.0" encoding="UTF-8" standalone="yes"?>
<Relationships xmlns="http://schemas.openxmlformats.org/package/2006/relationships"><Relationship Id="rId8" Type="http://schemas.openxmlformats.org/officeDocument/2006/relationships/hyperlink" Target="https://en.wikipedia.org/wiki/Parity_bit" TargetMode="External"/><Relationship Id="rId13" Type="http://schemas.openxmlformats.org/officeDocument/2006/relationships/hyperlink" Target="https://en.wikipedia.org/wiki/RAID_4" TargetMode="External"/><Relationship Id="rId3" Type="http://schemas.openxmlformats.org/officeDocument/2006/relationships/hyperlink" Target="https://en.wikipedia.org/wiki/Disk_drive" TargetMode="External"/><Relationship Id="rId7" Type="http://schemas.openxmlformats.org/officeDocument/2006/relationships/hyperlink" Target="https://en.wikipedia.org/wiki/Disk_mirroring" TargetMode="External"/><Relationship Id="rId12" Type="http://schemas.openxmlformats.org/officeDocument/2006/relationships/hyperlink" Target="https://en.wikipedia.org/wiki/RAID_3" TargetMode="External"/><Relationship Id="rId2" Type="http://schemas.openxmlformats.org/officeDocument/2006/relationships/hyperlink" Target="https://en.wikipedia.org/wiki/Storage_virtualization" TargetMode="External"/><Relationship Id="rId16" Type="http://schemas.openxmlformats.org/officeDocument/2006/relationships/hyperlink" Target="https://en.wikipedia.org/wiki/JBOD" TargetMode="External"/><Relationship Id="rId1" Type="http://schemas.openxmlformats.org/officeDocument/2006/relationships/slideLayout" Target="../slideLayouts/slideLayout40.xml"/><Relationship Id="rId6" Type="http://schemas.openxmlformats.org/officeDocument/2006/relationships/hyperlink" Target="https://en.wikipedia.org/wiki/Data_striping" TargetMode="External"/><Relationship Id="rId11" Type="http://schemas.openxmlformats.org/officeDocument/2006/relationships/hyperlink" Target="https://en.wikipedia.org/wiki/Hamming_code" TargetMode="External"/><Relationship Id="rId5" Type="http://schemas.openxmlformats.org/officeDocument/2006/relationships/hyperlink" Target="https://en.wikipedia.org/wiki/RAID_0" TargetMode="External"/><Relationship Id="rId15" Type="http://schemas.openxmlformats.org/officeDocument/2006/relationships/hyperlink" Target="https://en.wikipedia.org/wiki/RAID_6" TargetMode="External"/><Relationship Id="rId10" Type="http://schemas.openxmlformats.org/officeDocument/2006/relationships/hyperlink" Target="https://en.wikipedia.org/wiki/RAID_2" TargetMode="External"/><Relationship Id="rId4" Type="http://schemas.openxmlformats.org/officeDocument/2006/relationships/hyperlink" Target="https://en.wikipedia.org/wiki/Data_redundancy" TargetMode="External"/><Relationship Id="rId9" Type="http://schemas.openxmlformats.org/officeDocument/2006/relationships/hyperlink" Target="https://en.wikipedia.org/wiki/RAID_1" TargetMode="External"/><Relationship Id="rId14" Type="http://schemas.openxmlformats.org/officeDocument/2006/relationships/hyperlink" Target="https://en.wikipedia.org/wiki/RAID_5"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tiff"/><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4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41.xml"/><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57.xml"/><Relationship Id="rId4" Type="http://schemas.openxmlformats.org/officeDocument/2006/relationships/image" Target="../media/image35.svg"/></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57.xml"/><Relationship Id="rId4" Type="http://schemas.openxmlformats.org/officeDocument/2006/relationships/image" Target="../media/image37.sv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57.xml"/><Relationship Id="rId4" Type="http://schemas.openxmlformats.org/officeDocument/2006/relationships/image" Target="../media/image39.svg"/></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57.xml"/><Relationship Id="rId4" Type="http://schemas.openxmlformats.org/officeDocument/2006/relationships/image" Target="../media/image41.svg"/></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57.xml"/><Relationship Id="rId4" Type="http://schemas.openxmlformats.org/officeDocument/2006/relationships/image" Target="../media/image43.svg"/></Relationships>
</file>

<file path=ppt/slides/_rels/slide4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2.xml"/><Relationship Id="rId1" Type="http://schemas.openxmlformats.org/officeDocument/2006/relationships/slideLayout" Target="../slideLayouts/slideLayout5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7.xml"/></Relationships>
</file>

<file path=ppt/slides/_rels/slide5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4.xml"/><Relationship Id="rId1" Type="http://schemas.openxmlformats.org/officeDocument/2006/relationships/slideLayout" Target="../slideLayouts/slideLayout57.xml"/></Relationships>
</file>

<file path=ppt/slides/_rels/slide5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5.xml"/><Relationship Id="rId1" Type="http://schemas.openxmlformats.org/officeDocument/2006/relationships/slideLayout" Target="../slideLayouts/slideLayout5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6.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57.xml"/></Relationships>
</file>

<file path=ppt/slides/_rels/slide5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6.xml"/><Relationship Id="rId1" Type="http://schemas.openxmlformats.org/officeDocument/2006/relationships/slideLayout" Target="../slideLayouts/slideLayout57.xml"/><Relationship Id="rId4" Type="http://schemas.openxmlformats.org/officeDocument/2006/relationships/image" Target="../media/image1.emf"/></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7.xml"/></Relationships>
</file>

<file path=ppt/slides/_rels/slide65.xml.rels><?xml version="1.0" encoding="UTF-8" standalone="yes"?>
<Relationships xmlns="http://schemas.openxmlformats.org/package/2006/relationships"><Relationship Id="rId3" Type="http://schemas.openxmlformats.org/officeDocument/2006/relationships/hyperlink" Target="https://en.wikipedia.org/wiki/L%C3%A1szl%C3%B3_B%C3%A9l%C3%A1dy" TargetMode="External"/><Relationship Id="rId2" Type="http://schemas.openxmlformats.org/officeDocument/2006/relationships/hyperlink" Target="https://en.wikipedia.org/wiki/Cache_replacement_policies)" TargetMode="External"/><Relationship Id="rId1" Type="http://schemas.openxmlformats.org/officeDocument/2006/relationships/slideLayout" Target="../slideLayouts/slideLayout40.xml"/><Relationship Id="rId4" Type="http://schemas.openxmlformats.org/officeDocument/2006/relationships/hyperlink" Target="https://en.wikipedia.org/wiki/Page_replacement_algorithm#The_theoretically_optimal_page_replacement_algorithm" TargetMode="External"/></Relationships>
</file>

<file path=ppt/slides/_rels/slide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7.xml"/></Relationships>
</file>

<file path=ppt/slides/_rels/slide6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2.xml"/><Relationship Id="rId1" Type="http://schemas.openxmlformats.org/officeDocument/2006/relationships/slideLayout" Target="../slideLayouts/slideLayout84.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hyperlink" Target="https://www.amazon.com/s/ref=dp_byline_sr_book_3?ie=UTF8&amp;text=Jennifer+Widom&amp;search-alias=books&amp;field-author=Jennifer+Widom&amp;sort=relevancerank" TargetMode="External"/><Relationship Id="rId5" Type="http://schemas.openxmlformats.org/officeDocument/2006/relationships/hyperlink" Target="https://www.amazon.com/s/ref=dp_byline_sr_book_2?ie=UTF8&amp;text=Jeffrey+D.+Ullman&amp;search-alias=books&amp;field-author=Jeffrey+D.+Ullman&amp;sort=relevancerank" TargetMode="External"/><Relationship Id="rId4" Type="http://schemas.openxmlformats.org/officeDocument/2006/relationships/hyperlink" Target="https://www.amazon.com/s/ref=dp_byline_sr_book_1?ie=UTF8&amp;text=Hector+Garcia-Molina&amp;search-alias=books&amp;field-author=Hector+Garcia-Molina&amp;sort=relevancerank" TargetMode="External"/></Relationships>
</file>

<file path=ppt/slides/_rels/slide70.xml.rels><?xml version="1.0" encoding="UTF-8" standalone="yes"?>
<Relationships xmlns="http://schemas.openxmlformats.org/package/2006/relationships"><Relationship Id="rId8" Type="http://schemas.openxmlformats.org/officeDocument/2006/relationships/hyperlink" Target="https://en.wikipedia.org/wiki/Web_2.0" TargetMode="External"/><Relationship Id="rId13" Type="http://schemas.openxmlformats.org/officeDocument/2006/relationships/hyperlink" Target="https://en.wikipedia.org/wiki/NoSQL#cite_note-4" TargetMode="External"/><Relationship Id="rId18" Type="http://schemas.openxmlformats.org/officeDocument/2006/relationships/hyperlink" Target="https://en.wikipedia.org/wiki/SQL" TargetMode="External"/><Relationship Id="rId3" Type="http://schemas.openxmlformats.org/officeDocument/2006/relationships/hyperlink" Target="https://en.wikipedia.org/wiki/Database" TargetMode="External"/><Relationship Id="rId21" Type="http://schemas.openxmlformats.org/officeDocument/2006/relationships/hyperlink" Target="https://en.wikipedia.org/wiki/Horizontal_scaling#Horizontal_and_vertical_scaling" TargetMode="External"/><Relationship Id="rId7" Type="http://schemas.openxmlformats.org/officeDocument/2006/relationships/hyperlink" Target="https://en.wikipedia.org/wiki/NoSQL#cite_note-leavitt-2" TargetMode="External"/><Relationship Id="rId12" Type="http://schemas.openxmlformats.org/officeDocument/2006/relationships/hyperlink" Target="https://en.wikipedia.org/wiki/NoSQL#cite_note-3" TargetMode="External"/><Relationship Id="rId17" Type="http://schemas.openxmlformats.org/officeDocument/2006/relationships/hyperlink" Target="https://en.wikipedia.org/wiki/NoSQL#cite_note-6" TargetMode="External"/><Relationship Id="rId2" Type="http://schemas.openxmlformats.org/officeDocument/2006/relationships/hyperlink" Target="https://en.wikipedia.org/wiki/NoSQL#cite_note-1" TargetMode="External"/><Relationship Id="rId16" Type="http://schemas.openxmlformats.org/officeDocument/2006/relationships/hyperlink" Target="https://en.wikipedia.org/wiki/Real-time_web" TargetMode="External"/><Relationship Id="rId20" Type="http://schemas.openxmlformats.org/officeDocument/2006/relationships/hyperlink" Target="https://en.wikipedia.org/wiki/NoSQL#cite_note-8" TargetMode="External"/><Relationship Id="rId1" Type="http://schemas.openxmlformats.org/officeDocument/2006/relationships/slideLayout" Target="../slideLayouts/slideLayout84.xml"/><Relationship Id="rId6" Type="http://schemas.openxmlformats.org/officeDocument/2006/relationships/hyperlink" Target="https://en.wikipedia.org/wiki/Relational_database" TargetMode="External"/><Relationship Id="rId11" Type="http://schemas.openxmlformats.org/officeDocument/2006/relationships/hyperlink" Target="https://en.wikipedia.org/wiki/Amazon.com" TargetMode="External"/><Relationship Id="rId5" Type="http://schemas.openxmlformats.org/officeDocument/2006/relationships/hyperlink" Target="https://en.wikipedia.org/wiki/Data_retrieval" TargetMode="External"/><Relationship Id="rId15" Type="http://schemas.openxmlformats.org/officeDocument/2006/relationships/hyperlink" Target="https://en.wikipedia.org/wiki/Big_data" TargetMode="External"/><Relationship Id="rId23" Type="http://schemas.openxmlformats.org/officeDocument/2006/relationships/hyperlink" Target="https://en.wikipedia.org/wiki/NoSQL#cite_note-9" TargetMode="External"/><Relationship Id="rId10" Type="http://schemas.openxmlformats.org/officeDocument/2006/relationships/hyperlink" Target="https://en.wikipedia.org/wiki/Google" TargetMode="External"/><Relationship Id="rId19" Type="http://schemas.openxmlformats.org/officeDocument/2006/relationships/hyperlink" Target="https://en.wikipedia.org/wiki/NoSQL#cite_note-7" TargetMode="External"/><Relationship Id="rId4" Type="http://schemas.openxmlformats.org/officeDocument/2006/relationships/hyperlink" Target="https://en.wikipedia.org/wiki/Computer_data_storage" TargetMode="External"/><Relationship Id="rId9" Type="http://schemas.openxmlformats.org/officeDocument/2006/relationships/hyperlink" Target="https://en.wikipedia.org/wiki/Facebook" TargetMode="External"/><Relationship Id="rId14" Type="http://schemas.openxmlformats.org/officeDocument/2006/relationships/hyperlink" Target="https://en.wikipedia.org/wiki/NoSQL#cite_note-5" TargetMode="External"/><Relationship Id="rId22" Type="http://schemas.openxmlformats.org/officeDocument/2006/relationships/hyperlink" Target="https://en.wikipedia.org/wiki/Cluster_computing" TargetMode="External"/></Relationships>
</file>

<file path=ppt/slides/_rels/slide71.xml.rels><?xml version="1.0" encoding="UTF-8" standalone="yes"?>
<Relationships xmlns="http://schemas.openxmlformats.org/package/2006/relationships"><Relationship Id="rId8" Type="http://schemas.openxmlformats.org/officeDocument/2006/relationships/hyperlink" Target="https://en.wikipedia.org/wiki/NoSQL#cite_note-12" TargetMode="External"/><Relationship Id="rId3" Type="http://schemas.openxmlformats.org/officeDocument/2006/relationships/hyperlink" Target="https://en.wikipedia.org/wiki/CAP_theorem" TargetMode="External"/><Relationship Id="rId7" Type="http://schemas.openxmlformats.org/officeDocument/2006/relationships/hyperlink" Target="https://en.wikipedia.org/wiki/Data_loss" TargetMode="External"/><Relationship Id="rId12" Type="http://schemas.openxmlformats.org/officeDocument/2006/relationships/hyperlink" Target="https://en.wikipedia.org/wiki/NoSQL#cite_note-14" TargetMode="External"/><Relationship Id="rId2" Type="http://schemas.openxmlformats.org/officeDocument/2006/relationships/hyperlink" Target="https://en.wikipedia.org/wiki/Consistency_(database_systems)" TargetMode="External"/><Relationship Id="rId1" Type="http://schemas.openxmlformats.org/officeDocument/2006/relationships/slideLayout" Target="../slideLayouts/slideLayout84.xml"/><Relationship Id="rId6" Type="http://schemas.openxmlformats.org/officeDocument/2006/relationships/hyperlink" Target="https://en.wikipedia.org/wiki/NoSQL#cite_note-11" TargetMode="External"/><Relationship Id="rId11" Type="http://schemas.openxmlformats.org/officeDocument/2006/relationships/hyperlink" Target="https://en.wikipedia.org/wiki/Distributed_transaction_processing" TargetMode="External"/><Relationship Id="rId5" Type="http://schemas.openxmlformats.org/officeDocument/2006/relationships/hyperlink" Target="https://en.wikipedia.org/wiki/ACID" TargetMode="External"/><Relationship Id="rId10" Type="http://schemas.openxmlformats.org/officeDocument/2006/relationships/hyperlink" Target="https://en.wikipedia.org/wiki/NoSQL#cite_note-13" TargetMode="External"/><Relationship Id="rId4" Type="http://schemas.openxmlformats.org/officeDocument/2006/relationships/hyperlink" Target="https://en.wikipedia.org/wiki/NoSQL#cite_note-10" TargetMode="External"/><Relationship Id="rId9" Type="http://schemas.openxmlformats.org/officeDocument/2006/relationships/hyperlink" Target="https://en.wikipedia.org/wiki/Write-ahead_logging" TargetMode="External"/></Relationships>
</file>

<file path=ppt/slides/_rels/slide7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4.xml"/></Relationships>
</file>

<file path=ppt/slides/_rels/slide7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7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3.xml"/><Relationship Id="rId1" Type="http://schemas.openxmlformats.org/officeDocument/2006/relationships/slideLayout" Target="../slideLayouts/slideLayout91.xml"/><Relationship Id="rId4" Type="http://schemas.openxmlformats.org/officeDocument/2006/relationships/image" Target="../media/image1.emf"/></Relationships>
</file>

<file path=ppt/slides/_rels/slide76.xml.rels><?xml version="1.0" encoding="UTF-8" standalone="yes"?>
<Relationships xmlns="http://schemas.openxmlformats.org/package/2006/relationships"><Relationship Id="rId2" Type="http://schemas.openxmlformats.org/officeDocument/2006/relationships/image" Target="../media/image58.tiff"/><Relationship Id="rId1" Type="http://schemas.openxmlformats.org/officeDocument/2006/relationships/slideLayout" Target="../slideLayouts/slideLayout93.xml"/></Relationships>
</file>

<file path=ppt/slides/_rels/slide7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3.xml"/></Relationships>
</file>

<file path=ppt/slides/_rels/slide7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3.xml"/></Relationships>
</file>

<file path=ppt/slides/_rels/slide7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3.xml"/></Relationships>
</file>

<file path=ppt/slides/_rels/slide8.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9.tiff"/><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8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4.xml"/></Relationships>
</file>

<file path=ppt/slides/_rels/slide8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4.xml"/></Relationships>
</file>

<file path=ppt/slides/_rels/slide8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4.xml"/></Relationships>
</file>

<file path=ppt/slides/_rels/slide8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94.xml"/></Relationships>
</file>

<file path=ppt/slides/_rels/slide8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4.xml"/></Relationships>
</file>

<file path=ppt/slides/_rels/slide8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93.xml"/></Relationships>
</file>

<file path=ppt/slides/_rels/slide8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3.xml"/></Relationships>
</file>

<file path=ppt/slides/_rels/slide8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3.xml"/></Relationships>
</file>

<file path=ppt/slides/_rels/slide8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93.xml"/></Relationships>
</file>

<file path=ppt/slides/_rels/slide8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9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94.xml"/><Relationship Id="rId4" Type="http://schemas.openxmlformats.org/officeDocument/2006/relationships/image" Target="../media/image73.png"/></Relationships>
</file>

<file path=ppt/slides/_rels/slide91.xml.rels><?xml version="1.0" encoding="UTF-8" standalone="yes"?>
<Relationships xmlns="http://schemas.openxmlformats.org/package/2006/relationships"><Relationship Id="rId3" Type="http://schemas.openxmlformats.org/officeDocument/2006/relationships/image" Target="../media/image75.tiff"/><Relationship Id="rId2" Type="http://schemas.openxmlformats.org/officeDocument/2006/relationships/image" Target="../media/image74.png"/><Relationship Id="rId1" Type="http://schemas.openxmlformats.org/officeDocument/2006/relationships/slideLayout" Target="../slideLayouts/slideLayout94.xml"/><Relationship Id="rId4" Type="http://schemas.openxmlformats.org/officeDocument/2006/relationships/image" Target="../media/image76.tiff"/></Relationships>
</file>

<file path=ppt/slides/_rels/slide9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4.xml"/><Relationship Id="rId1" Type="http://schemas.openxmlformats.org/officeDocument/2006/relationships/slideLayout" Target="../slideLayouts/slideLayout91.xml"/><Relationship Id="rId4" Type="http://schemas.openxmlformats.org/officeDocument/2006/relationships/image" Target="../media/image1.emf"/></Relationships>
</file>

<file path=ppt/slides/_rels/slide9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5.xml"/><Relationship Id="rId1" Type="http://schemas.openxmlformats.org/officeDocument/2006/relationships/slideLayout" Target="../slideLayouts/slideLayout84.xml"/><Relationship Id="rId4" Type="http://schemas.openxmlformats.org/officeDocument/2006/relationships/image" Target="../media/image1.e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95.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image" Target="../media/image78.tiff"/><Relationship Id="rId7" Type="http://schemas.openxmlformats.org/officeDocument/2006/relationships/image" Target="../media/image82.tiff"/><Relationship Id="rId12" Type="http://schemas.openxmlformats.org/officeDocument/2006/relationships/image" Target="../media/image87.tiff"/><Relationship Id="rId2" Type="http://schemas.openxmlformats.org/officeDocument/2006/relationships/image" Target="../media/image77.png"/><Relationship Id="rId1" Type="http://schemas.openxmlformats.org/officeDocument/2006/relationships/slideLayout" Target="../slideLayouts/slideLayout84.xml"/><Relationship Id="rId6" Type="http://schemas.openxmlformats.org/officeDocument/2006/relationships/image" Target="../media/image81.tiff"/><Relationship Id="rId11" Type="http://schemas.openxmlformats.org/officeDocument/2006/relationships/image" Target="../media/image86.png"/><Relationship Id="rId5" Type="http://schemas.openxmlformats.org/officeDocument/2006/relationships/image" Target="../media/image80.tiff"/><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9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6.xml"/><Relationship Id="rId1" Type="http://schemas.openxmlformats.org/officeDocument/2006/relationships/slideLayout" Target="../slideLayouts/slideLayout91.xml"/><Relationship Id="rId4" Type="http://schemas.openxmlformats.org/officeDocument/2006/relationships/image" Target="../media/image1.emf"/></Relationships>
</file>

<file path=ppt/slides/_rels/slide9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84.xml"/></Relationships>
</file>

<file path=ppt/slides/_rels/slide9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8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1" y="11282"/>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Fall 2021</a:t>
            </a:r>
            <a:br>
              <a:rPr lang="en-US" altLang="en-US" sz="2800" i="1" dirty="0"/>
            </a:br>
            <a:br>
              <a:rPr lang="en-US" altLang="en-US" sz="2800" i="1" dirty="0"/>
            </a:br>
            <a:r>
              <a:rPr lang="en-US" altLang="en-US" sz="2800" i="1" dirty="0"/>
              <a:t>Lecture 8: No SQL Intro., Module II Intro</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Purpose of Database Systems (Cont.)</a:t>
            </a:r>
          </a:p>
        </p:txBody>
      </p:sp>
      <p:sp>
        <p:nvSpPr>
          <p:cNvPr id="15362" name="Rectangle 3"/>
          <p:cNvSpPr>
            <a:spLocks noGrp="1" noChangeArrowheads="1"/>
          </p:cNvSpPr>
          <p:nvPr>
            <p:ph idx="1"/>
          </p:nvPr>
        </p:nvSpPr>
        <p:spPr>
          <a:xfrm>
            <a:off x="1700879" y="590550"/>
            <a:ext cx="5742242" cy="2992705"/>
          </a:xfrm>
        </p:spPr>
        <p:txBody>
          <a:bodyPr/>
          <a:lstStyle/>
          <a:p>
            <a:r>
              <a:rPr lang="en-US" altLang="en-US" dirty="0"/>
              <a:t>Atomicity of updates</a:t>
            </a:r>
          </a:p>
          <a:p>
            <a:pPr lvl="1"/>
            <a:r>
              <a:rPr lang="en-US" altLang="en-US" dirty="0"/>
              <a:t>Failures may leave database in an inconsistent state with partial updates carried out</a:t>
            </a:r>
          </a:p>
          <a:p>
            <a:pPr lvl="1"/>
            <a:r>
              <a:rPr lang="en-US" altLang="en-US" dirty="0"/>
              <a:t>Example: Transfer of funds from one account to another should either complete or not happen at all</a:t>
            </a:r>
          </a:p>
          <a:p>
            <a:r>
              <a:rPr lang="en-US" altLang="en-US" dirty="0"/>
              <a:t>Concurrent access by multiple users</a:t>
            </a:r>
          </a:p>
          <a:p>
            <a:pPr lvl="1"/>
            <a:r>
              <a:rPr lang="en-US" altLang="en-US" dirty="0"/>
              <a:t>Concurrent access needed for performance</a:t>
            </a:r>
          </a:p>
          <a:p>
            <a:pPr lvl="1"/>
            <a:r>
              <a:rPr lang="en-US" altLang="en-US" dirty="0"/>
              <a:t>Uncontrolled concurrent accesses can lead to inconsistencies</a:t>
            </a:r>
          </a:p>
          <a:p>
            <a:pPr lvl="2"/>
            <a:r>
              <a:rPr lang="en-US" altLang="en-US" dirty="0"/>
              <a:t>Ex: Two people reading a balance (say 100) and updating it by withdrawing money (say 50 each) at the same time</a:t>
            </a:r>
          </a:p>
          <a:p>
            <a:r>
              <a:rPr lang="en-US" altLang="en-US" dirty="0"/>
              <a:t>Security problems</a:t>
            </a:r>
          </a:p>
          <a:p>
            <a:pPr lvl="1"/>
            <a:r>
              <a:rPr lang="en-US" altLang="en-US" dirty="0"/>
              <a:t>Hard to provide user access to some, but not all, data</a:t>
            </a:r>
          </a:p>
          <a:p>
            <a:pPr marL="342900" lvl="1" indent="0">
              <a:buNone/>
            </a:pPr>
            <a:endParaRPr lang="en-US" altLang="en-US" dirty="0"/>
          </a:p>
          <a:p>
            <a:pPr>
              <a:buNone/>
            </a:pPr>
            <a:r>
              <a:rPr lang="en-US" altLang="en-US" b="1" dirty="0">
                <a:solidFill>
                  <a:srgbClr val="002060"/>
                </a:solidFill>
              </a:rPr>
              <a:t>    Database systems offer solutions to all the above problems</a:t>
            </a:r>
          </a:p>
        </p:txBody>
      </p:sp>
      <p:sp>
        <p:nvSpPr>
          <p:cNvPr id="2" name="TextBox 1">
            <a:extLst>
              <a:ext uri="{FF2B5EF4-FFF2-40B4-BE49-F238E27FC236}">
                <a16:creationId xmlns:a16="http://schemas.microsoft.com/office/drawing/2014/main" id="{3E0F4C28-EA73-3549-A75D-9E9F0A19B0EA}"/>
              </a:ext>
            </a:extLst>
          </p:cNvPr>
          <p:cNvSpPr txBox="1"/>
          <p:nvPr/>
        </p:nvSpPr>
        <p:spPr>
          <a:xfrm>
            <a:off x="304800" y="4095750"/>
            <a:ext cx="8190832" cy="92333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In Module I, we explored how users interact with the (some) of the functions through</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DDL and DML. In module II, we will explore </a:t>
            </a:r>
            <a:r>
              <a:rPr kumimoji="0" 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how</a:t>
            </a: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DBMS implement the capabilities</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“under the covers.” </a:t>
            </a:r>
          </a:p>
        </p:txBody>
      </p:sp>
    </p:spTree>
    <p:extLst>
      <p:ext uri="{BB962C8B-B14F-4D97-AF65-F5344CB8AC3E}">
        <p14:creationId xmlns:p14="http://schemas.microsoft.com/office/powerpoint/2010/main" val="10053016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B939FD-1104-CD4E-B187-F4D5D3736BFC}"/>
              </a:ext>
            </a:extLst>
          </p:cNvPr>
          <p:cNvSpPr>
            <a:spLocks noGrp="1"/>
          </p:cNvSpPr>
          <p:nvPr>
            <p:ph type="title"/>
          </p:nvPr>
        </p:nvSpPr>
        <p:spPr/>
        <p:txBody>
          <a:bodyPr/>
          <a:lstStyle/>
          <a:p>
            <a:r>
              <a:rPr lang="en-US" dirty="0"/>
              <a:t>Web Application – Operational System</a:t>
            </a:r>
          </a:p>
        </p:txBody>
      </p:sp>
      <p:pic>
        <p:nvPicPr>
          <p:cNvPr id="2" name="Picture 1">
            <a:extLst>
              <a:ext uri="{FF2B5EF4-FFF2-40B4-BE49-F238E27FC236}">
                <a16:creationId xmlns:a16="http://schemas.microsoft.com/office/drawing/2014/main" id="{8081776C-EEEB-864F-8A44-A835AF178F68}"/>
              </a:ext>
            </a:extLst>
          </p:cNvPr>
          <p:cNvPicPr>
            <a:picLocks noChangeAspect="1"/>
          </p:cNvPicPr>
          <p:nvPr/>
        </p:nvPicPr>
        <p:blipFill>
          <a:blip r:embed="rId2"/>
          <a:stretch>
            <a:fillRect/>
          </a:stretch>
        </p:blipFill>
        <p:spPr>
          <a:xfrm>
            <a:off x="158618" y="617600"/>
            <a:ext cx="6568509" cy="3908299"/>
          </a:xfrm>
          <a:prstGeom prst="rect">
            <a:avLst/>
          </a:prstGeom>
        </p:spPr>
      </p:pic>
      <p:sp>
        <p:nvSpPr>
          <p:cNvPr id="6" name="TextBox 5">
            <a:extLst>
              <a:ext uri="{FF2B5EF4-FFF2-40B4-BE49-F238E27FC236}">
                <a16:creationId xmlns:a16="http://schemas.microsoft.com/office/drawing/2014/main" id="{BCF86272-92E9-3941-B4F2-546804A80332}"/>
              </a:ext>
            </a:extLst>
          </p:cNvPr>
          <p:cNvSpPr txBox="1"/>
          <p:nvPr/>
        </p:nvSpPr>
        <p:spPr>
          <a:xfrm>
            <a:off x="6657145" y="1885950"/>
            <a:ext cx="2258255" cy="646331"/>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Lahman’s</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Baseball DB</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Fantasy Baseball DB</a:t>
            </a:r>
          </a:p>
        </p:txBody>
      </p:sp>
      <p:cxnSp>
        <p:nvCxnSpPr>
          <p:cNvPr id="8" name="Straight Arrow Connector 7">
            <a:extLst>
              <a:ext uri="{FF2B5EF4-FFF2-40B4-BE49-F238E27FC236}">
                <a16:creationId xmlns:a16="http://schemas.microsoft.com/office/drawing/2014/main" id="{6172DB78-1FB2-734F-B35D-430B60544193}"/>
              </a:ext>
            </a:extLst>
          </p:cNvPr>
          <p:cNvCxnSpPr>
            <a:cxnSpLocks/>
            <a:stCxn id="6" idx="1"/>
          </p:cNvCxnSpPr>
          <p:nvPr/>
        </p:nvCxnSpPr>
        <p:spPr>
          <a:xfrm flipH="1">
            <a:off x="6019801" y="2209116"/>
            <a:ext cx="637344" cy="8198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684149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951AC12-97DD-544B-AE3A-2350C94CCC72}"/>
              </a:ext>
            </a:extLst>
          </p:cNvPr>
          <p:cNvSpPr>
            <a:spLocks noGrp="1"/>
          </p:cNvSpPr>
          <p:nvPr>
            <p:ph idx="1"/>
          </p:nvPr>
        </p:nvSpPr>
        <p:spPr/>
        <p:txBody>
          <a:bodyPr/>
          <a:lstStyle/>
          <a:p>
            <a:r>
              <a:rPr lang="en-US" sz="1800" dirty="0"/>
              <a:t>“In software development and product management, a user story is an informal, natural language description of one or more features of a software system. User stories are often written from the perspective of an end user or user of a system. ” (</a:t>
            </a:r>
            <a:r>
              <a:rPr lang="en-US" sz="1800" dirty="0">
                <a:hlinkClick r:id="rId2"/>
              </a:rPr>
              <a:t>https://en.wikipedia.org/wiki/User_story</a:t>
            </a:r>
            <a:r>
              <a:rPr lang="en-US" sz="1800" dirty="0"/>
              <a:t>)</a:t>
            </a:r>
          </a:p>
          <a:p>
            <a:r>
              <a:rPr lang="en-US" sz="1800" dirty="0"/>
              <a:t>Example user stories that I need to implement for the operational system:</a:t>
            </a:r>
          </a:p>
          <a:p>
            <a:pPr lvl="1"/>
            <a:r>
              <a:rPr lang="en-US" sz="1600" dirty="0"/>
              <a:t>”As a fantasy team manager, I want to search for players based on career stats.”</a:t>
            </a:r>
          </a:p>
          <a:p>
            <a:pPr lvl="1"/>
            <a:r>
              <a:rPr lang="en-US" sz="1600" dirty="0"/>
              <a:t>“As a fantasy team manager, I want to add a player to my fantasy team.</a:t>
            </a:r>
          </a:p>
          <a:p>
            <a:pPr lvl="1"/>
            <a:r>
              <a:rPr lang="en-US" sz="1600" dirty="0"/>
              <a:t>etc.</a:t>
            </a:r>
          </a:p>
          <a:p>
            <a:r>
              <a:rPr lang="en-US" sz="1800" dirty="0"/>
              <a:t>I need to implement:</a:t>
            </a:r>
          </a:p>
          <a:p>
            <a:pPr lvl="1"/>
            <a:r>
              <a:rPr lang="en-US" sz="1600" dirty="0"/>
              <a:t>UI</a:t>
            </a:r>
          </a:p>
          <a:p>
            <a:pPr lvl="1"/>
            <a:r>
              <a:rPr lang="en-US" sz="1600" dirty="0"/>
              <a:t>Application logic</a:t>
            </a:r>
          </a:p>
          <a:p>
            <a:pPr lvl="1"/>
            <a:r>
              <a:rPr lang="en-US" sz="1600" dirty="0"/>
              <a:t>Database tables.</a:t>
            </a:r>
          </a:p>
        </p:txBody>
      </p:sp>
      <p:sp>
        <p:nvSpPr>
          <p:cNvPr id="5" name="Title 4">
            <a:extLst>
              <a:ext uri="{FF2B5EF4-FFF2-40B4-BE49-F238E27FC236}">
                <a16:creationId xmlns:a16="http://schemas.microsoft.com/office/drawing/2014/main" id="{BC598D01-8B80-7C4C-A43C-97D975F6D1E6}"/>
              </a:ext>
            </a:extLst>
          </p:cNvPr>
          <p:cNvSpPr>
            <a:spLocks noGrp="1"/>
          </p:cNvSpPr>
          <p:nvPr>
            <p:ph type="title"/>
          </p:nvPr>
        </p:nvSpPr>
        <p:spPr/>
        <p:txBody>
          <a:bodyPr/>
          <a:lstStyle/>
          <a:p>
            <a:r>
              <a:rPr lang="en-US" dirty="0"/>
              <a:t>User Story</a:t>
            </a:r>
          </a:p>
        </p:txBody>
      </p:sp>
      <p:pic>
        <p:nvPicPr>
          <p:cNvPr id="2" name="Picture 1">
            <a:extLst>
              <a:ext uri="{FF2B5EF4-FFF2-40B4-BE49-F238E27FC236}">
                <a16:creationId xmlns:a16="http://schemas.microsoft.com/office/drawing/2014/main" id="{F75F4C59-DD2A-A242-9DAE-7C7EF674D70C}"/>
              </a:ext>
            </a:extLst>
          </p:cNvPr>
          <p:cNvPicPr>
            <a:picLocks noChangeAspect="1"/>
          </p:cNvPicPr>
          <p:nvPr/>
        </p:nvPicPr>
        <p:blipFill>
          <a:blip r:embed="rId3"/>
          <a:stretch>
            <a:fillRect/>
          </a:stretch>
        </p:blipFill>
        <p:spPr>
          <a:xfrm>
            <a:off x="3733800" y="2746641"/>
            <a:ext cx="4648200" cy="1891337"/>
          </a:xfrm>
          <a:prstGeom prst="rect">
            <a:avLst/>
          </a:prstGeom>
        </p:spPr>
      </p:pic>
    </p:spTree>
    <p:extLst>
      <p:ext uri="{BB962C8B-B14F-4D97-AF65-F5344CB8AC3E}">
        <p14:creationId xmlns:p14="http://schemas.microsoft.com/office/powerpoint/2010/main" val="21880128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556926-8EE0-A54A-AA5B-3F52B10E127C}"/>
              </a:ext>
            </a:extLst>
          </p:cNvPr>
          <p:cNvSpPr>
            <a:spLocks noGrp="1"/>
          </p:cNvSpPr>
          <p:nvPr>
            <p:ph idx="1"/>
          </p:nvPr>
        </p:nvSpPr>
        <p:spPr>
          <a:xfrm>
            <a:off x="120805" y="2618470"/>
            <a:ext cx="8839200" cy="1878258"/>
          </a:xfrm>
        </p:spPr>
        <p:txBody>
          <a:bodyPr/>
          <a:lstStyle/>
          <a:p>
            <a:pPr>
              <a:spcBef>
                <a:spcPts val="0"/>
              </a:spcBef>
            </a:pPr>
            <a:r>
              <a:rPr lang="en-US" sz="1800" dirty="0"/>
              <a:t>“As a baseball fan, I want to enter a </a:t>
            </a:r>
            <a:r>
              <a:rPr lang="en-US" sz="1800" dirty="0" err="1"/>
              <a:t>teamID</a:t>
            </a:r>
            <a:r>
              <a:rPr lang="en-US" sz="1800" dirty="0"/>
              <a:t> and </a:t>
            </a:r>
            <a:r>
              <a:rPr lang="en-US" sz="1800" dirty="0" err="1"/>
              <a:t>yearID</a:t>
            </a:r>
            <a:r>
              <a:rPr lang="en-US" sz="1800" dirty="0"/>
              <a:t> and see:</a:t>
            </a:r>
          </a:p>
          <a:p>
            <a:pPr lvl="1">
              <a:spcBef>
                <a:spcPts val="0"/>
              </a:spcBef>
            </a:pPr>
            <a:r>
              <a:rPr lang="en-US" sz="1600" dirty="0"/>
              <a:t>Team wins and losses.</a:t>
            </a:r>
          </a:p>
          <a:p>
            <a:pPr lvl="1">
              <a:spcBef>
                <a:spcPts val="0"/>
              </a:spcBef>
            </a:pPr>
            <a:r>
              <a:rPr lang="en-US" sz="1600" dirty="0"/>
              <a:t>Summary of player performance for players on the team and year.”</a:t>
            </a:r>
          </a:p>
          <a:p>
            <a:pPr>
              <a:spcBef>
                <a:spcPts val="0"/>
              </a:spcBef>
            </a:pPr>
            <a:r>
              <a:rPr lang="en-US" sz="1800" dirty="0"/>
              <a:t>Built:</a:t>
            </a:r>
          </a:p>
          <a:p>
            <a:pPr lvl="1">
              <a:spcBef>
                <a:spcPts val="0"/>
              </a:spcBef>
            </a:pPr>
            <a:r>
              <a:rPr lang="en-US" sz="1600" dirty="0"/>
              <a:t>Dashboard page.</a:t>
            </a:r>
          </a:p>
          <a:p>
            <a:pPr lvl="1">
              <a:spcBef>
                <a:spcPts val="0"/>
              </a:spcBef>
            </a:pPr>
            <a:r>
              <a:rPr lang="en-US" sz="1600" dirty="0"/>
              <a:t>REST handlers and application logic.</a:t>
            </a:r>
          </a:p>
          <a:p>
            <a:pPr lvl="1">
              <a:spcBef>
                <a:spcPts val="0"/>
              </a:spcBef>
            </a:pPr>
            <a:r>
              <a:rPr lang="en-US" sz="1600" dirty="0"/>
              <a:t>Database view.</a:t>
            </a:r>
          </a:p>
        </p:txBody>
      </p:sp>
      <p:sp>
        <p:nvSpPr>
          <p:cNvPr id="3" name="Title 2">
            <a:extLst>
              <a:ext uri="{FF2B5EF4-FFF2-40B4-BE49-F238E27FC236}">
                <a16:creationId xmlns:a16="http://schemas.microsoft.com/office/drawing/2014/main" id="{1AD785C9-ABD6-1348-AEB5-2E092D825F01}"/>
              </a:ext>
            </a:extLst>
          </p:cNvPr>
          <p:cNvSpPr>
            <a:spLocks noGrp="1"/>
          </p:cNvSpPr>
          <p:nvPr>
            <p:ph type="title"/>
          </p:nvPr>
        </p:nvSpPr>
        <p:spPr/>
        <p:txBody>
          <a:bodyPr/>
          <a:lstStyle/>
          <a:p>
            <a:r>
              <a:rPr lang="en-US" dirty="0"/>
              <a:t>Simple Example</a:t>
            </a:r>
          </a:p>
        </p:txBody>
      </p:sp>
      <p:pic>
        <p:nvPicPr>
          <p:cNvPr id="4" name="Picture 3">
            <a:extLst>
              <a:ext uri="{FF2B5EF4-FFF2-40B4-BE49-F238E27FC236}">
                <a16:creationId xmlns:a16="http://schemas.microsoft.com/office/drawing/2014/main" id="{FB48942B-D551-AA47-AED4-1D9C21D803DB}"/>
              </a:ext>
            </a:extLst>
          </p:cNvPr>
          <p:cNvPicPr>
            <a:picLocks noChangeAspect="1"/>
          </p:cNvPicPr>
          <p:nvPr/>
        </p:nvPicPr>
        <p:blipFill>
          <a:blip r:embed="rId2"/>
          <a:stretch>
            <a:fillRect/>
          </a:stretch>
        </p:blipFill>
        <p:spPr>
          <a:xfrm>
            <a:off x="120805" y="666750"/>
            <a:ext cx="1910640" cy="1037654"/>
          </a:xfrm>
          <a:prstGeom prst="rect">
            <a:avLst/>
          </a:prstGeom>
          <a:ln w="28575">
            <a:solidFill>
              <a:schemeClr val="tx1"/>
            </a:solidFill>
          </a:ln>
        </p:spPr>
      </p:pic>
      <p:sp>
        <p:nvSpPr>
          <p:cNvPr id="6" name="Rounded Rectangle 5">
            <a:extLst>
              <a:ext uri="{FF2B5EF4-FFF2-40B4-BE49-F238E27FC236}">
                <a16:creationId xmlns:a16="http://schemas.microsoft.com/office/drawing/2014/main" id="{69A12073-0079-4745-BE2E-15E9FF3F3D97}"/>
              </a:ext>
            </a:extLst>
          </p:cNvPr>
          <p:cNvSpPr/>
          <p:nvPr/>
        </p:nvSpPr>
        <p:spPr>
          <a:xfrm>
            <a:off x="3328639" y="628650"/>
            <a:ext cx="1828800" cy="1113854"/>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Web Application</a:t>
            </a:r>
          </a:p>
        </p:txBody>
      </p:sp>
      <p:sp>
        <p:nvSpPr>
          <p:cNvPr id="7" name="Rounded Rectangle 6">
            <a:extLst>
              <a:ext uri="{FF2B5EF4-FFF2-40B4-BE49-F238E27FC236}">
                <a16:creationId xmlns:a16="http://schemas.microsoft.com/office/drawing/2014/main" id="{9DE830A1-E93A-7548-8AE8-9BA45E898DDA}"/>
              </a:ext>
            </a:extLst>
          </p:cNvPr>
          <p:cNvSpPr/>
          <p:nvPr/>
        </p:nvSpPr>
        <p:spPr>
          <a:xfrm>
            <a:off x="6858000" y="646771"/>
            <a:ext cx="1828800" cy="1113854"/>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MySQL</a:t>
            </a:r>
          </a:p>
        </p:txBody>
      </p:sp>
      <p:cxnSp>
        <p:nvCxnSpPr>
          <p:cNvPr id="9" name="Straight Arrow Connector 8">
            <a:extLst>
              <a:ext uri="{FF2B5EF4-FFF2-40B4-BE49-F238E27FC236}">
                <a16:creationId xmlns:a16="http://schemas.microsoft.com/office/drawing/2014/main" id="{215BFBCD-9965-284E-8B47-6876FEA9233C}"/>
              </a:ext>
            </a:extLst>
          </p:cNvPr>
          <p:cNvCxnSpPr>
            <a:stCxn id="4" idx="3"/>
            <a:endCxn id="6" idx="1"/>
          </p:cNvCxnSpPr>
          <p:nvPr/>
        </p:nvCxnSpPr>
        <p:spPr>
          <a:xfrm>
            <a:off x="2031445" y="1185577"/>
            <a:ext cx="129719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5D966B0D-BBE9-114A-8115-65CAED337AFA}"/>
              </a:ext>
            </a:extLst>
          </p:cNvPr>
          <p:cNvCxnSpPr>
            <a:cxnSpLocks/>
            <a:endCxn id="7" idx="1"/>
          </p:cNvCxnSpPr>
          <p:nvPr/>
        </p:nvCxnSpPr>
        <p:spPr>
          <a:xfrm>
            <a:off x="5181600" y="1203698"/>
            <a:ext cx="1676400"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91937700-E090-2F4B-B678-8C1B7E992599}"/>
              </a:ext>
            </a:extLst>
          </p:cNvPr>
          <p:cNvSpPr txBox="1"/>
          <p:nvPr/>
        </p:nvSpPr>
        <p:spPr>
          <a:xfrm>
            <a:off x="120805" y="1926835"/>
            <a:ext cx="3809889" cy="64633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Two HTTP/REST calls: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GET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api</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team_summary?team_id</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BOS&amp;year_id</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=2004</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GET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api</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teams?teamID</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BOS&amp;yearID</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=2004</a:t>
            </a:r>
          </a:p>
        </p:txBody>
      </p:sp>
      <p:cxnSp>
        <p:nvCxnSpPr>
          <p:cNvPr id="16" name="Straight Arrow Connector 15">
            <a:extLst>
              <a:ext uri="{FF2B5EF4-FFF2-40B4-BE49-F238E27FC236}">
                <a16:creationId xmlns:a16="http://schemas.microsoft.com/office/drawing/2014/main" id="{35604D53-2731-5143-9EAA-263DBF01E5A8}"/>
              </a:ext>
            </a:extLst>
          </p:cNvPr>
          <p:cNvCxnSpPr>
            <a:cxnSpLocks/>
          </p:cNvCxnSpPr>
          <p:nvPr/>
        </p:nvCxnSpPr>
        <p:spPr>
          <a:xfrm flipV="1">
            <a:off x="2376139" y="1276350"/>
            <a:ext cx="214661" cy="76200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5C7AE09-EE23-9644-B060-E84817536C0D}"/>
              </a:ext>
            </a:extLst>
          </p:cNvPr>
          <p:cNvSpPr txBox="1"/>
          <p:nvPr/>
        </p:nvSpPr>
        <p:spPr>
          <a:xfrm>
            <a:off x="5181600" y="1905212"/>
            <a:ext cx="3016210" cy="83099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Two SQL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Queriess</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SELECT to Teams table.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SELECT to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team_summary</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which is a view.</a:t>
            </a:r>
            <a:b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We cover views later.</a:t>
            </a:r>
          </a:p>
        </p:txBody>
      </p:sp>
      <p:cxnSp>
        <p:nvCxnSpPr>
          <p:cNvPr id="18" name="Straight Arrow Connector 17">
            <a:extLst>
              <a:ext uri="{FF2B5EF4-FFF2-40B4-BE49-F238E27FC236}">
                <a16:creationId xmlns:a16="http://schemas.microsoft.com/office/drawing/2014/main" id="{2D088AF0-3F3D-B84E-A462-9BAFB635E905}"/>
              </a:ext>
            </a:extLst>
          </p:cNvPr>
          <p:cNvCxnSpPr>
            <a:cxnSpLocks/>
          </p:cNvCxnSpPr>
          <p:nvPr/>
        </p:nvCxnSpPr>
        <p:spPr>
          <a:xfrm flipV="1">
            <a:off x="5791200" y="1276350"/>
            <a:ext cx="166339" cy="68672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8A507D83-C485-3A40-813E-E0129C766652}"/>
              </a:ext>
            </a:extLst>
          </p:cNvPr>
          <p:cNvSpPr txBox="1"/>
          <p:nvPr/>
        </p:nvSpPr>
        <p:spPr>
          <a:xfrm>
            <a:off x="4419600" y="3638550"/>
            <a:ext cx="4603595" cy="1015663"/>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Tracks will build:</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Programming: Mix of CRUD and dashboard.</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Non-programming: Dashboards, Data transformation.</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Will see more details as we move forward.</a:t>
            </a:r>
            <a:endPar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583112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D139E7-17D8-6F4D-80A4-00AC732E10E3}"/>
              </a:ext>
            </a:extLst>
          </p:cNvPr>
          <p:cNvSpPr>
            <a:spLocks noGrp="1"/>
          </p:cNvSpPr>
          <p:nvPr>
            <p:ph idx="1"/>
          </p:nvPr>
        </p:nvSpPr>
        <p:spPr>
          <a:xfrm>
            <a:off x="152400" y="2346870"/>
            <a:ext cx="8839200" cy="2129880"/>
          </a:xfrm>
        </p:spPr>
        <p:txBody>
          <a:bodyPr/>
          <a:lstStyle/>
          <a:p>
            <a:r>
              <a:rPr lang="en-US" sz="1400" dirty="0"/>
              <a:t>Resources: (https://restful-</a:t>
            </a:r>
            <a:r>
              <a:rPr lang="en-US" sz="1400" dirty="0" err="1"/>
              <a:t>api</a:t>
            </a:r>
            <a:r>
              <a:rPr lang="en-US" sz="1400" dirty="0"/>
              <a:t>-</a:t>
            </a:r>
            <a:r>
              <a:rPr lang="en-US" sz="1400" dirty="0" err="1"/>
              <a:t>design.readthedocs.io</a:t>
            </a:r>
            <a:r>
              <a:rPr lang="en-US" sz="1400" dirty="0"/>
              <a:t>/</a:t>
            </a:r>
            <a:r>
              <a:rPr lang="en-US" sz="1400" dirty="0" err="1"/>
              <a:t>en</a:t>
            </a:r>
            <a:r>
              <a:rPr lang="en-US" sz="1400" dirty="0"/>
              <a:t>/latest/</a:t>
            </a:r>
            <a:r>
              <a:rPr lang="en-US" sz="1400" dirty="0" err="1"/>
              <a:t>resources.html</a:t>
            </a:r>
            <a:r>
              <a:rPr lang="en-US" sz="1400" dirty="0"/>
              <a:t>)</a:t>
            </a:r>
          </a:p>
          <a:p>
            <a:pPr lvl="1"/>
            <a:r>
              <a:rPr lang="en-US" sz="1200" dirty="0"/>
              <a:t>The fundamental concept in any RESTful API is the resource. A resource is an object with a type, associated data, relationships to other resources, and a set of methods that operate on it.</a:t>
            </a:r>
          </a:p>
          <a:p>
            <a:pPr lvl="1"/>
            <a:r>
              <a:rPr lang="en-US" sz="1200" dirty="0"/>
              <a:t>... ... information that describes available resources types, their behavior, and their relationships the resource model of an API. The resource model can be viewed as the RESTful mapping of the application data model.</a:t>
            </a:r>
          </a:p>
          <a:p>
            <a:r>
              <a:rPr lang="en-US" sz="1400" dirty="0"/>
              <a:t>APIs:</a:t>
            </a:r>
          </a:p>
          <a:p>
            <a:pPr lvl="1"/>
            <a:r>
              <a:rPr lang="en-US" sz="1200" dirty="0"/>
              <a:t>... ... APIs expose functionality of an application or service that exists independently of the API. (DFF comment – the data)</a:t>
            </a:r>
          </a:p>
          <a:p>
            <a:pPr lvl="1"/>
            <a:r>
              <a:rPr lang="en-US" sz="1200" dirty="0"/>
              <a:t>Understanding enough of the important details of the application for which an API is to be created, so that an informed decision can be made as to what functionality needs to be exposed ... ...</a:t>
            </a:r>
          </a:p>
          <a:p>
            <a:pPr lvl="1"/>
            <a:r>
              <a:rPr lang="en-US" sz="1200" dirty="0"/>
              <a:t>Modeling this functionality in an API that addresses all use cases that come up in the real world ... ...</a:t>
            </a:r>
          </a:p>
          <a:p>
            <a:endParaRPr lang="en-US" sz="1400" dirty="0"/>
          </a:p>
        </p:txBody>
      </p:sp>
      <p:sp>
        <p:nvSpPr>
          <p:cNvPr id="3" name="Title 2">
            <a:extLst>
              <a:ext uri="{FF2B5EF4-FFF2-40B4-BE49-F238E27FC236}">
                <a16:creationId xmlns:a16="http://schemas.microsoft.com/office/drawing/2014/main" id="{8857B600-0782-AF47-9506-86A5ACE6715E}"/>
              </a:ext>
            </a:extLst>
          </p:cNvPr>
          <p:cNvSpPr>
            <a:spLocks noGrp="1"/>
          </p:cNvSpPr>
          <p:nvPr>
            <p:ph type="title"/>
          </p:nvPr>
        </p:nvSpPr>
        <p:spPr/>
        <p:txBody>
          <a:bodyPr/>
          <a:lstStyle/>
          <a:p>
            <a:r>
              <a:rPr lang="en-US" dirty="0"/>
              <a:t>Simple Example – Fantasy Team Resource</a:t>
            </a:r>
          </a:p>
        </p:txBody>
      </p:sp>
      <p:pic>
        <p:nvPicPr>
          <p:cNvPr id="4" name="Picture 3">
            <a:extLst>
              <a:ext uri="{FF2B5EF4-FFF2-40B4-BE49-F238E27FC236}">
                <a16:creationId xmlns:a16="http://schemas.microsoft.com/office/drawing/2014/main" id="{DCBCE7B2-4122-1546-9B19-39D1CE35EB22}"/>
              </a:ext>
            </a:extLst>
          </p:cNvPr>
          <p:cNvPicPr>
            <a:picLocks noChangeAspect="1"/>
          </p:cNvPicPr>
          <p:nvPr/>
        </p:nvPicPr>
        <p:blipFill>
          <a:blip r:embed="rId2"/>
          <a:stretch>
            <a:fillRect/>
          </a:stretch>
        </p:blipFill>
        <p:spPr>
          <a:xfrm>
            <a:off x="19455" y="666750"/>
            <a:ext cx="3574915" cy="1600200"/>
          </a:xfrm>
          <a:prstGeom prst="rect">
            <a:avLst/>
          </a:prstGeom>
        </p:spPr>
      </p:pic>
      <p:sp>
        <p:nvSpPr>
          <p:cNvPr id="5" name="Rectangle 4">
            <a:extLst>
              <a:ext uri="{FF2B5EF4-FFF2-40B4-BE49-F238E27FC236}">
                <a16:creationId xmlns:a16="http://schemas.microsoft.com/office/drawing/2014/main" id="{0DD33EE1-96AB-5445-A240-22112BAEFA31}"/>
              </a:ext>
            </a:extLst>
          </p:cNvPr>
          <p:cNvSpPr/>
          <p:nvPr/>
        </p:nvSpPr>
        <p:spPr>
          <a:xfrm>
            <a:off x="-1621" y="444319"/>
            <a:ext cx="3659221"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https://restful-</a:t>
            </a:r>
            <a:r>
              <a:rPr kumimoji="0" lang="en-US" sz="10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api</a:t>
            </a:r>
            <a:r>
              <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10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design.readthedocs.io</a:t>
            </a:r>
            <a:r>
              <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10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en</a:t>
            </a:r>
            <a:r>
              <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rPr>
              <a:t>/latest/</a:t>
            </a:r>
            <a:r>
              <a:rPr kumimoji="0" lang="en-US" sz="10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resources.html</a:t>
            </a:r>
            <a:endPar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pic>
        <p:nvPicPr>
          <p:cNvPr id="6" name="Picture 5">
            <a:extLst>
              <a:ext uri="{FF2B5EF4-FFF2-40B4-BE49-F238E27FC236}">
                <a16:creationId xmlns:a16="http://schemas.microsoft.com/office/drawing/2014/main" id="{08EAC36C-F2B0-8F47-8788-696B02297963}"/>
              </a:ext>
            </a:extLst>
          </p:cNvPr>
          <p:cNvPicPr>
            <a:picLocks noChangeAspect="1"/>
          </p:cNvPicPr>
          <p:nvPr/>
        </p:nvPicPr>
        <p:blipFill>
          <a:blip r:embed="rId3"/>
          <a:stretch>
            <a:fillRect/>
          </a:stretch>
        </p:blipFill>
        <p:spPr>
          <a:xfrm>
            <a:off x="4038600" y="496921"/>
            <a:ext cx="4064073" cy="1869395"/>
          </a:xfrm>
          <a:prstGeom prst="rect">
            <a:avLst/>
          </a:prstGeom>
        </p:spPr>
      </p:pic>
      <p:cxnSp>
        <p:nvCxnSpPr>
          <p:cNvPr id="8" name="Straight Arrow Connector 7">
            <a:extLst>
              <a:ext uri="{FF2B5EF4-FFF2-40B4-BE49-F238E27FC236}">
                <a16:creationId xmlns:a16="http://schemas.microsoft.com/office/drawing/2014/main" id="{6B6636BC-AF02-B648-B4F3-BBCB6E355924}"/>
              </a:ext>
            </a:extLst>
          </p:cNvPr>
          <p:cNvCxnSpPr/>
          <p:nvPr/>
        </p:nvCxnSpPr>
        <p:spPr>
          <a:xfrm flipH="1">
            <a:off x="4191000" y="2190750"/>
            <a:ext cx="38100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CD04C581-A01C-BF4D-A289-EF2B209D524B}"/>
              </a:ext>
            </a:extLst>
          </p:cNvPr>
          <p:cNvSpPr txBox="1"/>
          <p:nvPr/>
        </p:nvSpPr>
        <p:spPr>
          <a:xfrm>
            <a:off x="8001000" y="1729829"/>
            <a:ext cx="1064715" cy="769441"/>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70C0"/>
                </a:solidFill>
                <a:effectLst/>
                <a:uLnTx/>
                <a:uFillTx/>
                <a:latin typeface="Calibri" charset="0"/>
                <a:ea typeface="ＭＳ Ｐゴシック" charset="-128"/>
                <a:cs typeface="+mn-cs"/>
              </a:rPr>
              <a:t>Interaction</a:t>
            </a:r>
            <a:br>
              <a:rPr kumimoji="0" lang="en-US" sz="1100" b="0" i="0" u="none" strike="noStrike" kern="1200" cap="none" spc="0" normalizeH="0" baseline="0" noProof="0" dirty="0">
                <a:ln>
                  <a:noFill/>
                </a:ln>
                <a:solidFill>
                  <a:srgbClr val="0070C0"/>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srgbClr val="0070C0"/>
                </a:solidFill>
                <a:effectLst/>
                <a:uLnTx/>
                <a:uFillTx/>
                <a:latin typeface="Calibri" charset="0"/>
                <a:ea typeface="ＭＳ Ｐゴシック" charset="-128"/>
                <a:cs typeface="+mn-cs"/>
              </a:rPr>
              <a:t>flow is</a:t>
            </a:r>
            <a:br>
              <a:rPr kumimoji="0" lang="en-US" sz="1100" b="0" i="0" u="none" strike="noStrike" kern="1200" cap="none" spc="0" normalizeH="0" baseline="0" noProof="0" dirty="0">
                <a:ln>
                  <a:noFill/>
                </a:ln>
                <a:solidFill>
                  <a:srgbClr val="0070C0"/>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srgbClr val="0070C0"/>
                </a:solidFill>
                <a:effectLst/>
                <a:uLnTx/>
                <a:uFillTx/>
                <a:latin typeface="Calibri" charset="0"/>
                <a:ea typeface="ＭＳ Ｐゴシック" charset="-128"/>
                <a:cs typeface="+mn-cs"/>
              </a:rPr>
              <a:t>right-to-left</a:t>
            </a:r>
            <a:br>
              <a:rPr kumimoji="0" lang="en-US" sz="1100" b="0" i="0" u="none" strike="noStrike" kern="1200" cap="none" spc="0" normalizeH="0" baseline="0" noProof="0" dirty="0">
                <a:ln>
                  <a:noFill/>
                </a:ln>
                <a:solidFill>
                  <a:srgbClr val="0070C0"/>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srgbClr val="0070C0"/>
                </a:solidFill>
                <a:effectLst/>
                <a:uLnTx/>
                <a:uFillTx/>
                <a:latin typeface="Calibri" charset="0"/>
                <a:ea typeface="ＭＳ Ｐゴシック" charset="-128"/>
                <a:cs typeface="+mn-cs"/>
              </a:rPr>
              <a:t>in this diagram.</a:t>
            </a:r>
          </a:p>
        </p:txBody>
      </p:sp>
    </p:spTree>
    <p:extLst>
      <p:ext uri="{BB962C8B-B14F-4D97-AF65-F5344CB8AC3E}">
        <p14:creationId xmlns:p14="http://schemas.microsoft.com/office/powerpoint/2010/main" val="344638387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A7D9B3-1A64-134D-B4AA-60181D7E37FC}"/>
              </a:ext>
            </a:extLst>
          </p:cNvPr>
          <p:cNvSpPr>
            <a:spLocks noGrp="1"/>
          </p:cNvSpPr>
          <p:nvPr>
            <p:ph idx="1"/>
          </p:nvPr>
        </p:nvSpPr>
        <p:spPr>
          <a:xfrm>
            <a:off x="152400" y="590550"/>
            <a:ext cx="8839200" cy="1981200"/>
          </a:xfrm>
        </p:spPr>
        <p:txBody>
          <a:bodyPr/>
          <a:lstStyle/>
          <a:p>
            <a:r>
              <a:rPr lang="en-US" sz="1800" dirty="0"/>
              <a:t>Definitions:</a:t>
            </a:r>
          </a:p>
          <a:p>
            <a:pPr lvl="1"/>
            <a:r>
              <a:rPr lang="en-US" sz="1600" dirty="0"/>
              <a:t>“In computer programming, create, read, update, and delete[1] (CRUD) are the four basic functions of persistent storage.”</a:t>
            </a:r>
          </a:p>
          <a:p>
            <a:pPr lvl="1"/>
            <a:r>
              <a:rPr lang="en-US" sz="1600" dirty="0"/>
              <a:t>“The acronym CRUD refers to all of the major functions that are implemented in relational database applications. Each letter in the acronym can map to a standard Structured Query Language (SQL) statement, Hypertext Transfer Protocol (HTTP) method (this is typically used to build RESTful APIs[5]) or Data Distribution Service (DDS) operation.”</a:t>
            </a:r>
          </a:p>
        </p:txBody>
      </p:sp>
      <p:sp>
        <p:nvSpPr>
          <p:cNvPr id="3" name="Title 2">
            <a:extLst>
              <a:ext uri="{FF2B5EF4-FFF2-40B4-BE49-F238E27FC236}">
                <a16:creationId xmlns:a16="http://schemas.microsoft.com/office/drawing/2014/main" id="{D4315A38-7C11-B343-932D-AC7E6F9DAD6A}"/>
              </a:ext>
            </a:extLst>
          </p:cNvPr>
          <p:cNvSpPr>
            <a:spLocks noGrp="1"/>
          </p:cNvSpPr>
          <p:nvPr>
            <p:ph type="title"/>
          </p:nvPr>
        </p:nvSpPr>
        <p:spPr/>
        <p:txBody>
          <a:bodyPr/>
          <a:lstStyle/>
          <a:p>
            <a:r>
              <a:rPr lang="en-US" dirty="0"/>
              <a:t>CRUD </a:t>
            </a:r>
            <a:r>
              <a:rPr lang="en-US" sz="1600" dirty="0"/>
              <a:t>(https://</a:t>
            </a:r>
            <a:r>
              <a:rPr lang="en-US" sz="1600" dirty="0" err="1"/>
              <a:t>en.wikipedia.org</a:t>
            </a:r>
            <a:r>
              <a:rPr lang="en-US" sz="1600" dirty="0"/>
              <a:t>/wiki/Create,_read,_</a:t>
            </a:r>
            <a:r>
              <a:rPr lang="en-US" sz="1600" dirty="0" err="1"/>
              <a:t>update_and_delete</a:t>
            </a:r>
            <a:r>
              <a:rPr lang="en-US" sz="1600" dirty="0"/>
              <a:t>)</a:t>
            </a:r>
            <a:endParaRPr lang="en-US" dirty="0"/>
          </a:p>
        </p:txBody>
      </p:sp>
      <p:pic>
        <p:nvPicPr>
          <p:cNvPr id="4" name="Picture 3">
            <a:extLst>
              <a:ext uri="{FF2B5EF4-FFF2-40B4-BE49-F238E27FC236}">
                <a16:creationId xmlns:a16="http://schemas.microsoft.com/office/drawing/2014/main" id="{2FF8C415-AAF6-CB41-AA82-653669F559FC}"/>
              </a:ext>
            </a:extLst>
          </p:cNvPr>
          <p:cNvPicPr>
            <a:picLocks noChangeAspect="1"/>
          </p:cNvPicPr>
          <p:nvPr/>
        </p:nvPicPr>
        <p:blipFill>
          <a:blip r:embed="rId2"/>
          <a:stretch>
            <a:fillRect/>
          </a:stretch>
        </p:blipFill>
        <p:spPr>
          <a:xfrm>
            <a:off x="145915" y="2625657"/>
            <a:ext cx="3627549" cy="1981200"/>
          </a:xfrm>
          <a:prstGeom prst="rect">
            <a:avLst/>
          </a:prstGeom>
        </p:spPr>
      </p:pic>
      <p:sp>
        <p:nvSpPr>
          <p:cNvPr id="5" name="Content Placeholder 1">
            <a:extLst>
              <a:ext uri="{FF2B5EF4-FFF2-40B4-BE49-F238E27FC236}">
                <a16:creationId xmlns:a16="http://schemas.microsoft.com/office/drawing/2014/main" id="{9B217ADF-BEE5-3040-9604-20C967EDCAD9}"/>
              </a:ext>
            </a:extLst>
          </p:cNvPr>
          <p:cNvSpPr txBox="1">
            <a:spLocks/>
          </p:cNvSpPr>
          <p:nvPr/>
        </p:nvSpPr>
        <p:spPr>
          <a:xfrm>
            <a:off x="3886200" y="2571750"/>
            <a:ext cx="5029200" cy="1981200"/>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base" latinLnBrk="0" hangingPunct="1">
              <a:lnSpc>
                <a:spcPct val="100000"/>
              </a:lnSpc>
              <a:spcBef>
                <a:spcPts val="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Do not worry about Data Distribution Service.</a:t>
            </a:r>
          </a:p>
          <a:p>
            <a:pPr marL="342900" marR="0" lvl="0" indent="-342900" algn="l" defTabSz="457200" rtl="0" eaLnBrk="1" fontAlgn="base" latinLnBrk="0" hangingPunct="1">
              <a:lnSpc>
                <a:spcPct val="100000"/>
              </a:lnSpc>
              <a:spcBef>
                <a:spcPts val="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For our purposes HTTP – REST</a:t>
            </a:r>
          </a:p>
          <a:p>
            <a:pPr marL="342900" marR="0" lvl="0" indent="-342900" algn="l" defTabSz="457200" rtl="0" eaLnBrk="1" fontAlgn="base" latinLnBrk="0" hangingPunct="1">
              <a:lnSpc>
                <a:spcPct val="100000"/>
              </a:lnSpc>
              <a:spcBef>
                <a:spcPts val="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Entity Set:</a:t>
            </a:r>
          </a:p>
          <a:p>
            <a:pPr marL="742950" marR="0" lvl="1" indent="-285750" algn="l" defTabSz="457200" rtl="0" eaLnBrk="1" fontAlgn="base" latinLnBrk="0" hangingPunct="1">
              <a:lnSpc>
                <a:spcPct val="100000"/>
              </a:lnSpc>
              <a:spcBef>
                <a:spcPts val="0"/>
              </a:spcBef>
              <a:spcAft>
                <a:spcPct val="0"/>
              </a:spcAft>
              <a:buClrTx/>
              <a:buSzTx/>
              <a:buFont typeface="Arial" charset="0"/>
              <a:buChar char="–"/>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Table in SQL</a:t>
            </a:r>
          </a:p>
          <a:p>
            <a:pPr marL="742950" marR="0" lvl="1" indent="-285750" algn="l" defTabSz="457200" rtl="0" eaLnBrk="1" fontAlgn="base" latinLnBrk="0" hangingPunct="1">
              <a:lnSpc>
                <a:spcPct val="100000"/>
              </a:lnSpc>
              <a:spcBef>
                <a:spcPts val="0"/>
              </a:spcBef>
              <a:spcAft>
                <a:spcPct val="0"/>
              </a:spcAft>
              <a:buClrTx/>
              <a:buSzTx/>
              <a:buFont typeface="Arial" charset="0"/>
              <a:buChar char="–"/>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Collection Resource in REST.</a:t>
            </a:r>
          </a:p>
          <a:p>
            <a:pPr marL="342900" marR="0" lvl="0" indent="-342900" algn="l" defTabSz="457200" rtl="0" eaLnBrk="1" fontAlgn="base" latinLnBrk="0" hangingPunct="1">
              <a:lnSpc>
                <a:spcPct val="100000"/>
              </a:lnSpc>
              <a:spcBef>
                <a:spcPts val="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Entity:</a:t>
            </a:r>
          </a:p>
          <a:p>
            <a:pPr marL="742950" marR="0" lvl="1" indent="-285750" algn="l" defTabSz="457200" rtl="0" eaLnBrk="1" fontAlgn="base" latinLnBrk="0" hangingPunct="1">
              <a:lnSpc>
                <a:spcPct val="100000"/>
              </a:lnSpc>
              <a:spcBef>
                <a:spcPts val="0"/>
              </a:spcBef>
              <a:spcAft>
                <a:spcPct val="0"/>
              </a:spcAft>
              <a:buClrTx/>
              <a:buSzTx/>
              <a:buFont typeface="Arial" charset="0"/>
              <a:buChar char="–"/>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Row in SQL</a:t>
            </a:r>
          </a:p>
          <a:p>
            <a:pPr marL="742950" marR="0" lvl="1" indent="-285750" algn="l" defTabSz="457200" rtl="0" eaLnBrk="1" fontAlgn="base" latinLnBrk="0" hangingPunct="1">
              <a:lnSpc>
                <a:spcPct val="100000"/>
              </a:lnSpc>
              <a:spcBef>
                <a:spcPts val="0"/>
              </a:spcBef>
              <a:spcAft>
                <a:spcPct val="0"/>
              </a:spcAft>
              <a:buClrTx/>
              <a:buSzTx/>
              <a:buFont typeface="Arial" charset="0"/>
              <a:buChar char="–"/>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Resource in REST</a:t>
            </a:r>
          </a:p>
          <a:p>
            <a:pPr marL="342900" marR="0" lvl="0" indent="-342900" algn="l" defTabSz="457200" rtl="0" eaLnBrk="1" fontAlgn="base" latinLnBrk="0" hangingPunct="1">
              <a:lnSpc>
                <a:spcPct val="100000"/>
              </a:lnSpc>
              <a:spcBef>
                <a:spcPts val="0"/>
              </a:spcBef>
              <a:spcAft>
                <a:spcPct val="0"/>
              </a:spcAft>
              <a:buClrTx/>
              <a:buSzTx/>
              <a:buFont typeface="Arial" charset="0"/>
              <a:buChar char="•"/>
              <a:tabLst/>
              <a:defRPr/>
            </a:pPr>
            <a:endPar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45505774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1FFF33-15C3-3340-8665-70F3F60CD030}"/>
              </a:ext>
            </a:extLst>
          </p:cNvPr>
          <p:cNvSpPr>
            <a:spLocks noGrp="1"/>
          </p:cNvSpPr>
          <p:nvPr>
            <p:ph type="title"/>
          </p:nvPr>
        </p:nvSpPr>
        <p:spPr/>
        <p:txBody>
          <a:bodyPr/>
          <a:lstStyle/>
          <a:p>
            <a:r>
              <a:rPr lang="en-US" dirty="0"/>
              <a:t>REST API Definition</a:t>
            </a:r>
          </a:p>
        </p:txBody>
      </p:sp>
      <p:pic>
        <p:nvPicPr>
          <p:cNvPr id="4" name="Picture 3">
            <a:extLst>
              <a:ext uri="{FF2B5EF4-FFF2-40B4-BE49-F238E27FC236}">
                <a16:creationId xmlns:a16="http://schemas.microsoft.com/office/drawing/2014/main" id="{E0C11EA8-3015-F440-A116-DEBAB36A4F39}"/>
              </a:ext>
            </a:extLst>
          </p:cNvPr>
          <p:cNvPicPr>
            <a:picLocks noChangeAspect="1"/>
          </p:cNvPicPr>
          <p:nvPr/>
        </p:nvPicPr>
        <p:blipFill>
          <a:blip r:embed="rId2"/>
          <a:stretch>
            <a:fillRect/>
          </a:stretch>
        </p:blipFill>
        <p:spPr>
          <a:xfrm>
            <a:off x="76200" y="666207"/>
            <a:ext cx="5349498" cy="3924843"/>
          </a:xfrm>
          <a:prstGeom prst="rect">
            <a:avLst/>
          </a:prstGeom>
        </p:spPr>
      </p:pic>
      <p:sp>
        <p:nvSpPr>
          <p:cNvPr id="2" name="Content Placeholder 1">
            <a:extLst>
              <a:ext uri="{FF2B5EF4-FFF2-40B4-BE49-F238E27FC236}">
                <a16:creationId xmlns:a16="http://schemas.microsoft.com/office/drawing/2014/main" id="{9C3592C9-EFFA-BE48-BC57-0DAD5F74C11F}"/>
              </a:ext>
            </a:extLst>
          </p:cNvPr>
          <p:cNvSpPr>
            <a:spLocks noGrp="1"/>
          </p:cNvSpPr>
          <p:nvPr>
            <p:ph idx="1"/>
          </p:nvPr>
        </p:nvSpPr>
        <p:spPr>
          <a:xfrm>
            <a:off x="3320374" y="458505"/>
            <a:ext cx="5715000" cy="1579845"/>
          </a:xfrm>
        </p:spPr>
        <p:txBody>
          <a:bodyPr/>
          <a:lstStyle/>
          <a:p>
            <a:r>
              <a:rPr lang="en-US" sz="1400" dirty="0"/>
              <a:t>“A REST API is a way for two computer systems to communicate over HTTP in a similar way to web browsers and servers. Sharing data between two or more systems has always been a fundamental requirement of software development.)</a:t>
            </a:r>
          </a:p>
          <a:p>
            <a:r>
              <a:rPr lang="en-US" sz="1400" dirty="0"/>
              <a:t>“Like any other architectural style, REST also does have it’s own 6 guiding constraints which must be satisfied if an interface needs to be referred as RESTful.”</a:t>
            </a:r>
          </a:p>
        </p:txBody>
      </p:sp>
      <p:sp>
        <p:nvSpPr>
          <p:cNvPr id="5" name="Content Placeholder 1">
            <a:extLst>
              <a:ext uri="{FF2B5EF4-FFF2-40B4-BE49-F238E27FC236}">
                <a16:creationId xmlns:a16="http://schemas.microsoft.com/office/drawing/2014/main" id="{8F334BCD-CB15-494F-8D5B-AD979AA1D4CA}"/>
              </a:ext>
            </a:extLst>
          </p:cNvPr>
          <p:cNvSpPr txBox="1">
            <a:spLocks/>
          </p:cNvSpPr>
          <p:nvPr/>
        </p:nvSpPr>
        <p:spPr>
          <a:xfrm>
            <a:off x="5562600" y="1962150"/>
            <a:ext cx="3472774" cy="2722845"/>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Tx/>
              <a:buSzTx/>
              <a:buFont typeface="Arial" charset="0"/>
              <a:buNone/>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Open API Definition</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400" b="0" i="0" u="none" strike="noStrike" kern="1200" cap="none" spc="0" normalizeH="0" baseline="0" noProof="0" dirty="0">
                <a:ln>
                  <a:noFill/>
                </a:ln>
                <a:solidFill>
                  <a:srgbClr val="7030A0"/>
                </a:solidFill>
                <a:effectLst/>
                <a:uLnTx/>
                <a:uFillTx/>
                <a:latin typeface="Calibri"/>
                <a:ea typeface="ＭＳ Ｐゴシック" charset="-128"/>
                <a:cs typeface="+mn-cs"/>
              </a:rPr>
              <a:t>API Tags/Groupings</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A resource has</a:t>
            </a:r>
          </a:p>
          <a:p>
            <a:pPr marL="742950" marR="0" lvl="1" indent="-28575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200" b="0" i="0" u="none" strike="noStrike" kern="1200" cap="none" spc="0" normalizeH="0" baseline="0" noProof="0" dirty="0">
                <a:ln>
                  <a:noFill/>
                </a:ln>
                <a:solidFill>
                  <a:srgbClr val="FF0000"/>
                </a:solidFill>
                <a:effectLst/>
                <a:uLnTx/>
                <a:uFillTx/>
                <a:latin typeface="Calibri"/>
                <a:ea typeface="ＭＳ Ｐゴシック" charset="-128"/>
                <a:cs typeface="+mn-cs"/>
              </a:rPr>
              <a:t>Paths</a:t>
            </a:r>
          </a:p>
          <a:p>
            <a:pPr marL="742950" marR="0" lvl="1" indent="-28575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200" b="0" i="0" u="none" strike="noStrike" kern="1200" cap="none" spc="0" normalizeH="0" baseline="0" noProof="0" dirty="0">
                <a:ln>
                  <a:noFill/>
                </a:ln>
                <a:solidFill>
                  <a:srgbClr val="00B050"/>
                </a:solidFill>
                <a:effectLst/>
                <a:uLnTx/>
                <a:uFillTx/>
                <a:latin typeface="Calibri"/>
                <a:ea typeface="ＭＳ Ｐゴシック" charset="-128"/>
                <a:cs typeface="+mn-cs"/>
              </a:rPr>
              <a:t>Methods</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400" b="0" i="0" u="none" strike="noStrike" kern="1200" cap="none" spc="0" normalizeH="0" baseline="0" noProof="0" dirty="0">
                <a:ln>
                  <a:noFill/>
                </a:ln>
                <a:solidFill>
                  <a:srgbClr val="0070C0"/>
                </a:solidFill>
                <a:effectLst/>
                <a:uLnTx/>
                <a:uFillTx/>
                <a:latin typeface="Calibri"/>
                <a:ea typeface="ＭＳ Ｐゴシック" charset="-128"/>
                <a:cs typeface="+mn-cs"/>
              </a:rPr>
              <a:t>Schema (Data Formats)</a:t>
            </a:r>
          </a:p>
          <a:p>
            <a:pPr marL="742950" marR="0" lvl="1" indent="-28575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200" b="0" i="0" u="none" strike="noStrike" kern="1200" cap="none" spc="0" normalizeH="0" baseline="0" noProof="0" dirty="0">
                <a:ln>
                  <a:noFill/>
                </a:ln>
                <a:solidFill>
                  <a:srgbClr val="0070C0"/>
                </a:solidFill>
                <a:effectLst/>
                <a:uLnTx/>
                <a:uFillTx/>
                <a:latin typeface="Calibri"/>
                <a:ea typeface="ＭＳ Ｐゴシック" charset="-128"/>
                <a:cs typeface="+mn-cs"/>
              </a:rPr>
              <a:t>Sent on POST and PUT</a:t>
            </a:r>
          </a:p>
          <a:p>
            <a:pPr marL="742950" marR="0" lvl="1" indent="-28575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200" b="0" i="0" u="none" strike="noStrike" kern="1200" cap="none" spc="0" normalizeH="0" baseline="0" noProof="0" dirty="0">
                <a:ln>
                  <a:noFill/>
                </a:ln>
                <a:solidFill>
                  <a:srgbClr val="0070C0"/>
                </a:solidFill>
                <a:effectLst/>
                <a:uLnTx/>
                <a:uFillTx/>
                <a:latin typeface="Calibri"/>
                <a:ea typeface="ＭＳ Ｐゴシック" charset="-128"/>
                <a:cs typeface="+mn-cs"/>
              </a:rPr>
              <a:t>Returned on GET</a:t>
            </a:r>
            <a:br>
              <a:rPr kumimoji="0" lang="en-US" sz="1200" b="0" i="0" u="none" strike="noStrike" kern="1200" cap="none" spc="0" normalizeH="0" baseline="0" noProof="0" dirty="0">
                <a:ln>
                  <a:noFill/>
                </a:ln>
                <a:solidFill>
                  <a:srgbClr val="0070C0"/>
                </a:solidFill>
                <a:effectLst/>
                <a:uLnTx/>
                <a:uFillTx/>
                <a:latin typeface="Calibri"/>
                <a:ea typeface="ＭＳ Ｐゴシック" charset="-128"/>
                <a:cs typeface="+mn-cs"/>
              </a:rPr>
            </a:br>
            <a:endParaRPr kumimoji="0" lang="en-US" sz="1200" b="0" i="0" u="none" strike="noStrike" kern="1200" cap="none" spc="0" normalizeH="0" baseline="0" noProof="0" dirty="0">
              <a:ln>
                <a:noFill/>
              </a:ln>
              <a:solidFill>
                <a:srgbClr val="0070C0"/>
              </a:solidFill>
              <a:effectLst/>
              <a:uLnTx/>
              <a:uFillTx/>
              <a:latin typeface="Calibri"/>
              <a:ea typeface="ＭＳ Ｐゴシック" charset="-128"/>
              <a:cs typeface="+mn-cs"/>
            </a:endParaRPr>
          </a:p>
          <a:p>
            <a:pPr marL="0" marR="0" lvl="0" indent="0" algn="l" defTabSz="457200" rtl="0" eaLnBrk="1" fontAlgn="base" latinLnBrk="0" hangingPunct="1">
              <a:lnSpc>
                <a:spcPct val="100000"/>
              </a:lnSpc>
              <a:spcBef>
                <a:spcPct val="20000"/>
              </a:spcBef>
              <a:spcAft>
                <a:spcPct val="0"/>
              </a:spcAft>
              <a:buClrTx/>
              <a:buSzTx/>
              <a:buFont typeface="Arial" charset="0"/>
              <a:buNone/>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This material is just FYI and to help with understanding concepts, mapping to DB, ...</a:t>
            </a:r>
          </a:p>
        </p:txBody>
      </p:sp>
      <p:sp>
        <p:nvSpPr>
          <p:cNvPr id="6" name="Rectangle 5">
            <a:extLst>
              <a:ext uri="{FF2B5EF4-FFF2-40B4-BE49-F238E27FC236}">
                <a16:creationId xmlns:a16="http://schemas.microsoft.com/office/drawing/2014/main" id="{BC634DAE-DB35-914E-9FCF-3ED4D21D359A}"/>
              </a:ext>
            </a:extLst>
          </p:cNvPr>
          <p:cNvSpPr/>
          <p:nvPr/>
        </p:nvSpPr>
        <p:spPr>
          <a:xfrm>
            <a:off x="76200" y="2114550"/>
            <a:ext cx="1676400" cy="762000"/>
          </a:xfrm>
          <a:prstGeom prst="rect">
            <a:avLst/>
          </a:prstGeom>
          <a:noFill/>
          <a:ln w="28575">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61561E56-7794-8341-8D3A-C26941FEDA33}"/>
              </a:ext>
            </a:extLst>
          </p:cNvPr>
          <p:cNvSpPr/>
          <p:nvPr/>
        </p:nvSpPr>
        <p:spPr>
          <a:xfrm>
            <a:off x="457200" y="2971800"/>
            <a:ext cx="2133600" cy="36195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7DDB81B1-3115-4845-9148-61F03B1027FD}"/>
              </a:ext>
            </a:extLst>
          </p:cNvPr>
          <p:cNvSpPr/>
          <p:nvPr/>
        </p:nvSpPr>
        <p:spPr>
          <a:xfrm>
            <a:off x="76200" y="2917462"/>
            <a:ext cx="381000" cy="416287"/>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a:extLst>
              <a:ext uri="{FF2B5EF4-FFF2-40B4-BE49-F238E27FC236}">
                <a16:creationId xmlns:a16="http://schemas.microsoft.com/office/drawing/2014/main" id="{541E0EC0-90A6-2C46-959D-14F28B5FD0FE}"/>
              </a:ext>
            </a:extLst>
          </p:cNvPr>
          <p:cNvSpPr/>
          <p:nvPr/>
        </p:nvSpPr>
        <p:spPr>
          <a:xfrm>
            <a:off x="76200" y="3714750"/>
            <a:ext cx="5349498" cy="876300"/>
          </a:xfrm>
          <a:prstGeom prst="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075733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19ED20-4662-494D-9A44-79B40E8C3D19}"/>
              </a:ext>
            </a:extLst>
          </p:cNvPr>
          <p:cNvSpPr>
            <a:spLocks noGrp="1"/>
          </p:cNvSpPr>
          <p:nvPr>
            <p:ph idx="1"/>
          </p:nvPr>
        </p:nvSpPr>
        <p:spPr>
          <a:xfrm>
            <a:off x="152400" y="1276350"/>
            <a:ext cx="8839200" cy="3200400"/>
          </a:xfrm>
        </p:spPr>
        <p:txBody>
          <a:bodyPr/>
          <a:lstStyle/>
          <a:p>
            <a:r>
              <a:rPr lang="en-US" sz="1800" dirty="0"/>
              <a:t>API: </a:t>
            </a:r>
            <a:r>
              <a:rPr lang="en-US" sz="1800" dirty="0">
                <a:hlinkClick r:id="rId2"/>
              </a:rPr>
              <a:t>https://app.swaggerhub.com/apis/donff2/W4111FantasyBaseball/1.0.0#/</a:t>
            </a:r>
            <a:endParaRPr lang="en-US" sz="1800" dirty="0"/>
          </a:p>
          <a:p>
            <a:r>
              <a:rPr lang="en-US" sz="1800" dirty="0"/>
              <a:t>Starter API project:</a:t>
            </a:r>
          </a:p>
          <a:p>
            <a:pPr lvl="1"/>
            <a:r>
              <a:rPr lang="en-US" sz="1600" dirty="0"/>
              <a:t>App (Postman) </a:t>
            </a:r>
            <a:r>
              <a:rPr lang="en-US" sz="1600" dirty="0">
                <a:hlinkClick r:id="rId3"/>
              </a:rPr>
              <a:t>http://127.0.0.1:5000/api/fantasy_team/BOS20011</a:t>
            </a:r>
            <a:endParaRPr lang="en-US" sz="1600" dirty="0"/>
          </a:p>
          <a:p>
            <a:pPr lvl="1"/>
            <a:r>
              <a:rPr lang="en-US" sz="1600" dirty="0"/>
              <a:t>Project: ~/Dropbox/Columbia/W4111_S21_New/W4111S21/Projects/</a:t>
            </a:r>
            <a:r>
              <a:rPr lang="en-US" sz="1600" dirty="0" err="1"/>
              <a:t>FantasyBaseball</a:t>
            </a:r>
            <a:endParaRPr lang="en-US" sz="1600" dirty="0"/>
          </a:p>
          <a:p>
            <a:pPr lvl="1"/>
            <a:endParaRPr lang="en-US" sz="1600" dirty="0"/>
          </a:p>
          <a:p>
            <a:r>
              <a:rPr lang="en-US" sz="1800" dirty="0"/>
              <a:t>Next Steps:</a:t>
            </a:r>
          </a:p>
          <a:p>
            <a:pPr lvl="1"/>
            <a:r>
              <a:rPr lang="en-US" sz="1600" dirty="0"/>
              <a:t>Will commit the template project, sample code and schedule orientation in recitation.</a:t>
            </a:r>
          </a:p>
          <a:p>
            <a:pPr lvl="1"/>
            <a:r>
              <a:rPr lang="en-US" sz="1600" dirty="0"/>
              <a:t>Will try to provide some UI, but this is not a UI class.</a:t>
            </a:r>
          </a:p>
        </p:txBody>
      </p:sp>
      <p:sp>
        <p:nvSpPr>
          <p:cNvPr id="3" name="Title 2">
            <a:extLst>
              <a:ext uri="{FF2B5EF4-FFF2-40B4-BE49-F238E27FC236}">
                <a16:creationId xmlns:a16="http://schemas.microsoft.com/office/drawing/2014/main" id="{7F02D65B-6CAF-B446-8088-2F97513FA7A5}"/>
              </a:ext>
            </a:extLst>
          </p:cNvPr>
          <p:cNvSpPr>
            <a:spLocks noGrp="1"/>
          </p:cNvSpPr>
          <p:nvPr>
            <p:ph type="title"/>
          </p:nvPr>
        </p:nvSpPr>
        <p:spPr/>
        <p:txBody>
          <a:bodyPr/>
          <a:lstStyle/>
          <a:p>
            <a:r>
              <a:rPr lang="en-US" dirty="0"/>
              <a:t>Demo and Next Steps</a:t>
            </a:r>
          </a:p>
        </p:txBody>
      </p:sp>
    </p:spTree>
    <p:extLst>
      <p:ext uri="{BB962C8B-B14F-4D97-AF65-F5344CB8AC3E}">
        <p14:creationId xmlns:p14="http://schemas.microsoft.com/office/powerpoint/2010/main" val="121855535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Analysis System</a:t>
            </a:r>
          </a:p>
        </p:txBody>
      </p:sp>
      <p:sp>
        <p:nvSpPr>
          <p:cNvPr id="8" name="TextBox 11">
            <a:extLst>
              <a:ext uri="{FF2B5EF4-FFF2-40B4-BE49-F238E27FC236}">
                <a16:creationId xmlns:a16="http://schemas.microsoft.com/office/drawing/2014/main" id="{F69B695B-AE55-D441-B8D4-87EC6D856013}"/>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107</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(F21): Lecture 8: No SQL Intro., Module II Intro</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spTree>
    <p:extLst>
      <p:ext uri="{BB962C8B-B14F-4D97-AF65-F5344CB8AC3E}">
        <p14:creationId xmlns:p14="http://schemas.microsoft.com/office/powerpoint/2010/main" val="385265352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27F1C0F-5701-FF48-AC3B-04B33749AE08}"/>
              </a:ext>
            </a:extLst>
          </p:cNvPr>
          <p:cNvSpPr>
            <a:spLocks noGrp="1"/>
          </p:cNvSpPr>
          <p:nvPr>
            <p:ph idx="1"/>
          </p:nvPr>
        </p:nvSpPr>
        <p:spPr>
          <a:xfrm>
            <a:off x="172570" y="487446"/>
            <a:ext cx="8839200" cy="1113754"/>
          </a:xfrm>
        </p:spPr>
        <p:txBody>
          <a:bodyPr/>
          <a:lstStyle/>
          <a:p>
            <a:r>
              <a:rPr lang="en-US" sz="1600" dirty="0"/>
              <a:t>Focus is on the Analysis Data System (Primary Focus):</a:t>
            </a:r>
          </a:p>
          <a:p>
            <a:pPr lvl="1"/>
            <a:r>
              <a:rPr lang="en-US" sz="1400" dirty="0"/>
              <a:t>Data Lake is source data, imported and added to common database/model. (e.g. </a:t>
            </a:r>
            <a:r>
              <a:rPr lang="en-US" sz="1400" dirty="0" err="1"/>
              <a:t>Lahman</a:t>
            </a:r>
            <a:r>
              <a:rPr lang="en-US" sz="1400" dirty="0"/>
              <a:t> Baseball DB)</a:t>
            </a:r>
          </a:p>
          <a:p>
            <a:pPr lvl="1"/>
            <a:r>
              <a:rPr lang="en-US" sz="1400" dirty="0"/>
              <a:t>Analysis data is transformed data suitable for analysis, and analysis results. (e.g. Transformed </a:t>
            </a:r>
            <a:r>
              <a:rPr lang="en-US" sz="1400" dirty="0" err="1"/>
              <a:t>Lahman’s</a:t>
            </a:r>
            <a:r>
              <a:rPr lang="en-US" sz="1400" dirty="0"/>
              <a:t> Data)</a:t>
            </a:r>
          </a:p>
          <a:p>
            <a:r>
              <a:rPr lang="en-US" sz="1600" dirty="0"/>
              <a:t>Various analysis and processing tools use the data for insight, visualization, etc. (e.g. </a:t>
            </a:r>
            <a:r>
              <a:rPr lang="en-US" sz="1600" dirty="0" err="1"/>
              <a:t>Jupyter</a:t>
            </a:r>
            <a:r>
              <a:rPr lang="en-US" sz="1600" dirty="0"/>
              <a:t>, Pandas)</a:t>
            </a:r>
          </a:p>
        </p:txBody>
      </p:sp>
      <p:sp>
        <p:nvSpPr>
          <p:cNvPr id="3" name="Title 2">
            <a:extLst>
              <a:ext uri="{FF2B5EF4-FFF2-40B4-BE49-F238E27FC236}">
                <a16:creationId xmlns:a16="http://schemas.microsoft.com/office/drawing/2014/main" id="{BC111B39-1D3A-A943-9C5C-7A768BAAD90F}"/>
              </a:ext>
            </a:extLst>
          </p:cNvPr>
          <p:cNvSpPr>
            <a:spLocks noGrp="1"/>
          </p:cNvSpPr>
          <p:nvPr>
            <p:ph type="title"/>
          </p:nvPr>
        </p:nvSpPr>
        <p:spPr/>
        <p:txBody>
          <a:bodyPr/>
          <a:lstStyle/>
          <a:p>
            <a:r>
              <a:rPr lang="en-US" dirty="0"/>
              <a:t>Analysis System – Fantasy Baseball Concept</a:t>
            </a:r>
          </a:p>
        </p:txBody>
      </p:sp>
      <p:sp>
        <p:nvSpPr>
          <p:cNvPr id="4" name="Rounded Rectangle 3">
            <a:extLst>
              <a:ext uri="{FF2B5EF4-FFF2-40B4-BE49-F238E27FC236}">
                <a16:creationId xmlns:a16="http://schemas.microsoft.com/office/drawing/2014/main" id="{6F82D6BB-A840-BB4F-9A17-EAFDA2424D1D}"/>
              </a:ext>
            </a:extLst>
          </p:cNvPr>
          <p:cNvSpPr/>
          <p:nvPr/>
        </p:nvSpPr>
        <p:spPr>
          <a:xfrm>
            <a:off x="381001" y="2779236"/>
            <a:ext cx="6934200" cy="1759527"/>
          </a:xfrm>
          <a:prstGeom prst="roundRect">
            <a:avLst/>
          </a:prstGeom>
          <a:solidFill>
            <a:schemeClr val="bg1">
              <a:lumMod val="7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Analysis Data System</a:t>
            </a:r>
          </a:p>
        </p:txBody>
      </p:sp>
      <p:sp>
        <p:nvSpPr>
          <p:cNvPr id="5" name="Rounded Rectangle 4">
            <a:extLst>
              <a:ext uri="{FF2B5EF4-FFF2-40B4-BE49-F238E27FC236}">
                <a16:creationId xmlns:a16="http://schemas.microsoft.com/office/drawing/2014/main" id="{48252F36-C8DB-674C-866D-17BA2AEBAD9F}"/>
              </a:ext>
            </a:extLst>
          </p:cNvPr>
          <p:cNvSpPr/>
          <p:nvPr/>
        </p:nvSpPr>
        <p:spPr>
          <a:xfrm>
            <a:off x="533399" y="3257550"/>
            <a:ext cx="2590800" cy="1219200"/>
          </a:xfrm>
          <a:prstGeom prst="roundRect">
            <a:avLst/>
          </a:prstGeom>
          <a:solidFill>
            <a:srgbClr val="00B05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Analysis Data</a:t>
            </a:r>
          </a:p>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Transformed for analysis.</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Analyzed and derived information.</a:t>
            </a:r>
          </a:p>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Rounded Rectangle 5">
            <a:extLst>
              <a:ext uri="{FF2B5EF4-FFF2-40B4-BE49-F238E27FC236}">
                <a16:creationId xmlns:a16="http://schemas.microsoft.com/office/drawing/2014/main" id="{DE7EDF3B-6A07-3243-95EE-BA369C8FAF31}"/>
              </a:ext>
            </a:extLst>
          </p:cNvPr>
          <p:cNvSpPr/>
          <p:nvPr/>
        </p:nvSpPr>
        <p:spPr>
          <a:xfrm>
            <a:off x="4419599" y="3246606"/>
            <a:ext cx="2590800" cy="12192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Data Lake</a:t>
            </a:r>
          </a:p>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Loaded, unprocessed</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Original input data.</a:t>
            </a:r>
          </a:p>
        </p:txBody>
      </p:sp>
      <p:sp>
        <p:nvSpPr>
          <p:cNvPr id="7" name="Left Brace 6">
            <a:extLst>
              <a:ext uri="{FF2B5EF4-FFF2-40B4-BE49-F238E27FC236}">
                <a16:creationId xmlns:a16="http://schemas.microsoft.com/office/drawing/2014/main" id="{F7CFEF93-7B2C-024A-B93C-F0E110955F30}"/>
              </a:ext>
            </a:extLst>
          </p:cNvPr>
          <p:cNvSpPr/>
          <p:nvPr/>
        </p:nvSpPr>
        <p:spPr>
          <a:xfrm>
            <a:off x="7467600" y="2495550"/>
            <a:ext cx="533400" cy="1890814"/>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7">
            <a:extLst>
              <a:ext uri="{FF2B5EF4-FFF2-40B4-BE49-F238E27FC236}">
                <a16:creationId xmlns:a16="http://schemas.microsoft.com/office/drawing/2014/main" id="{3D418E87-5F29-4544-8C35-82FD39272C82}"/>
              </a:ext>
            </a:extLst>
          </p:cNvPr>
          <p:cNvSpPr txBox="1"/>
          <p:nvPr/>
        </p:nvSpPr>
        <p:spPr>
          <a:xfrm>
            <a:off x="7869232" y="2779237"/>
            <a:ext cx="1025537" cy="1323439"/>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Data</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Transform</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And</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Load</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Processes</a:t>
            </a:r>
          </a:p>
        </p:txBody>
      </p:sp>
      <p:sp>
        <p:nvSpPr>
          <p:cNvPr id="9" name="Left Arrow 8">
            <a:extLst>
              <a:ext uri="{FF2B5EF4-FFF2-40B4-BE49-F238E27FC236}">
                <a16:creationId xmlns:a16="http://schemas.microsoft.com/office/drawing/2014/main" id="{0EF57D9D-28A2-2943-8A32-0368AABE0AFB}"/>
              </a:ext>
            </a:extLst>
          </p:cNvPr>
          <p:cNvSpPr/>
          <p:nvPr/>
        </p:nvSpPr>
        <p:spPr>
          <a:xfrm>
            <a:off x="3124200" y="3339794"/>
            <a:ext cx="1219201" cy="516412"/>
          </a:xfrm>
          <a:prstGeom prst="leftArrow">
            <a:avLst/>
          </a:prstGeom>
          <a:solidFill>
            <a:srgbClr val="7030A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TextBox 9">
            <a:extLst>
              <a:ext uri="{FF2B5EF4-FFF2-40B4-BE49-F238E27FC236}">
                <a16:creationId xmlns:a16="http://schemas.microsoft.com/office/drawing/2014/main" id="{4BC0ACEA-62C9-A54C-8753-24181B0CD2FD}"/>
              </a:ext>
            </a:extLst>
          </p:cNvPr>
          <p:cNvSpPr txBox="1"/>
          <p:nvPr/>
        </p:nvSpPr>
        <p:spPr>
          <a:xfrm>
            <a:off x="3120728" y="3790645"/>
            <a:ext cx="1302343" cy="584775"/>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7030A0"/>
                </a:solidFill>
                <a:effectLst/>
                <a:uLnTx/>
                <a:uFillTx/>
                <a:latin typeface="Calibri" charset="0"/>
                <a:ea typeface="ＭＳ Ｐゴシック" charset="-128"/>
                <a:cs typeface="+mn-cs"/>
              </a:rPr>
              <a:t>Data/Schema</a:t>
            </a:r>
            <a:br>
              <a:rPr kumimoji="0" lang="en-US" sz="1600" b="0" i="0" u="none" strike="noStrike" kern="1200" cap="none" spc="0" normalizeH="0" baseline="0" noProof="0" dirty="0">
                <a:ln>
                  <a:noFill/>
                </a:ln>
                <a:solidFill>
                  <a:srgbClr val="7030A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7030A0"/>
                </a:solidFill>
                <a:effectLst/>
                <a:uLnTx/>
                <a:uFillTx/>
                <a:latin typeface="Calibri" charset="0"/>
                <a:ea typeface="ＭＳ Ｐゴシック" charset="-128"/>
                <a:cs typeface="+mn-cs"/>
              </a:rPr>
              <a:t>Transform</a:t>
            </a:r>
          </a:p>
        </p:txBody>
      </p:sp>
      <p:sp>
        <p:nvSpPr>
          <p:cNvPr id="11" name="Rounded Rectangle 10">
            <a:extLst>
              <a:ext uri="{FF2B5EF4-FFF2-40B4-BE49-F238E27FC236}">
                <a16:creationId xmlns:a16="http://schemas.microsoft.com/office/drawing/2014/main" id="{C816A7C3-7C50-AF43-B9B7-0DCA32454505}"/>
              </a:ext>
            </a:extLst>
          </p:cNvPr>
          <p:cNvSpPr/>
          <p:nvPr/>
        </p:nvSpPr>
        <p:spPr>
          <a:xfrm>
            <a:off x="381000" y="1809750"/>
            <a:ext cx="6857997" cy="883231"/>
          </a:xfrm>
          <a:prstGeom prst="roundRect">
            <a:avLst/>
          </a:prstGeom>
          <a:solidFill>
            <a:schemeClr val="bg1">
              <a:lumMod val="7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Analysis and Processing Tools System</a:t>
            </a:r>
          </a:p>
        </p:txBody>
      </p:sp>
      <p:sp>
        <p:nvSpPr>
          <p:cNvPr id="12" name="Left Arrow 11">
            <a:extLst>
              <a:ext uri="{FF2B5EF4-FFF2-40B4-BE49-F238E27FC236}">
                <a16:creationId xmlns:a16="http://schemas.microsoft.com/office/drawing/2014/main" id="{94AC4CF6-7254-9A46-BBDC-DB82ED2AD9AC}"/>
              </a:ext>
            </a:extLst>
          </p:cNvPr>
          <p:cNvSpPr/>
          <p:nvPr/>
        </p:nvSpPr>
        <p:spPr>
          <a:xfrm rot="2967609">
            <a:off x="4654794" y="2521030"/>
            <a:ext cx="948663" cy="516412"/>
          </a:xfrm>
          <a:prstGeom prst="leftArrow">
            <a:avLst/>
          </a:prstGeom>
          <a:solidFill>
            <a:srgbClr val="7030A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Left Arrow 12">
            <a:extLst>
              <a:ext uri="{FF2B5EF4-FFF2-40B4-BE49-F238E27FC236}">
                <a16:creationId xmlns:a16="http://schemas.microsoft.com/office/drawing/2014/main" id="{C096F62E-9FB5-5E4E-A543-8FF9317D1F93}"/>
              </a:ext>
            </a:extLst>
          </p:cNvPr>
          <p:cNvSpPr/>
          <p:nvPr/>
        </p:nvSpPr>
        <p:spPr>
          <a:xfrm rot="18983018">
            <a:off x="2046472" y="2567448"/>
            <a:ext cx="948663" cy="516412"/>
          </a:xfrm>
          <a:prstGeom prst="leftArrow">
            <a:avLst/>
          </a:prstGeom>
          <a:solidFill>
            <a:srgbClr val="7030A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4E2361B9-2D9E-4741-9BA0-5BDEABD5E403}"/>
              </a:ext>
            </a:extLst>
          </p:cNvPr>
          <p:cNvPicPr>
            <a:picLocks noChangeAspect="1"/>
          </p:cNvPicPr>
          <p:nvPr/>
        </p:nvPicPr>
        <p:blipFill>
          <a:blip r:embed="rId2"/>
          <a:stretch>
            <a:fillRect/>
          </a:stretch>
        </p:blipFill>
        <p:spPr>
          <a:xfrm>
            <a:off x="4167458" y="2150913"/>
            <a:ext cx="516412" cy="516412"/>
          </a:xfrm>
          <a:prstGeom prst="rect">
            <a:avLst/>
          </a:prstGeom>
        </p:spPr>
      </p:pic>
      <p:pic>
        <p:nvPicPr>
          <p:cNvPr id="16" name="Picture 15">
            <a:extLst>
              <a:ext uri="{FF2B5EF4-FFF2-40B4-BE49-F238E27FC236}">
                <a16:creationId xmlns:a16="http://schemas.microsoft.com/office/drawing/2014/main" id="{338BAAA2-BD5B-2D49-9F09-810F28DCFDFC}"/>
              </a:ext>
            </a:extLst>
          </p:cNvPr>
          <p:cNvPicPr>
            <a:picLocks noChangeAspect="1"/>
          </p:cNvPicPr>
          <p:nvPr/>
        </p:nvPicPr>
        <p:blipFill>
          <a:blip r:embed="rId2"/>
          <a:stretch>
            <a:fillRect/>
          </a:stretch>
        </p:blipFill>
        <p:spPr>
          <a:xfrm>
            <a:off x="3593356" y="2150913"/>
            <a:ext cx="516412" cy="516412"/>
          </a:xfrm>
          <a:prstGeom prst="rect">
            <a:avLst/>
          </a:prstGeom>
        </p:spPr>
      </p:pic>
      <p:pic>
        <p:nvPicPr>
          <p:cNvPr id="17" name="Picture 16">
            <a:extLst>
              <a:ext uri="{FF2B5EF4-FFF2-40B4-BE49-F238E27FC236}">
                <a16:creationId xmlns:a16="http://schemas.microsoft.com/office/drawing/2014/main" id="{7AE7934C-2016-F845-81A6-5879200F3E15}"/>
              </a:ext>
            </a:extLst>
          </p:cNvPr>
          <p:cNvPicPr>
            <a:picLocks noChangeAspect="1"/>
          </p:cNvPicPr>
          <p:nvPr/>
        </p:nvPicPr>
        <p:blipFill>
          <a:blip r:embed="rId2"/>
          <a:stretch>
            <a:fillRect/>
          </a:stretch>
        </p:blipFill>
        <p:spPr>
          <a:xfrm>
            <a:off x="3019254" y="2150913"/>
            <a:ext cx="516412" cy="516412"/>
          </a:xfrm>
          <a:prstGeom prst="rect">
            <a:avLst/>
          </a:prstGeom>
        </p:spPr>
      </p:pic>
      <p:pic>
        <p:nvPicPr>
          <p:cNvPr id="18" name="Picture 17">
            <a:extLst>
              <a:ext uri="{FF2B5EF4-FFF2-40B4-BE49-F238E27FC236}">
                <a16:creationId xmlns:a16="http://schemas.microsoft.com/office/drawing/2014/main" id="{8D95EB86-426A-9945-9CCF-E7FD75E1FE2C}"/>
              </a:ext>
            </a:extLst>
          </p:cNvPr>
          <p:cNvPicPr>
            <a:picLocks noChangeAspect="1"/>
          </p:cNvPicPr>
          <p:nvPr/>
        </p:nvPicPr>
        <p:blipFill>
          <a:blip r:embed="rId3"/>
          <a:stretch>
            <a:fillRect/>
          </a:stretch>
        </p:blipFill>
        <p:spPr>
          <a:xfrm>
            <a:off x="686859" y="1864736"/>
            <a:ext cx="767958" cy="767958"/>
          </a:xfrm>
          <a:prstGeom prst="rect">
            <a:avLst/>
          </a:prstGeom>
        </p:spPr>
      </p:pic>
      <p:sp>
        <p:nvSpPr>
          <p:cNvPr id="19" name="Left Arrow 18">
            <a:extLst>
              <a:ext uri="{FF2B5EF4-FFF2-40B4-BE49-F238E27FC236}">
                <a16:creationId xmlns:a16="http://schemas.microsoft.com/office/drawing/2014/main" id="{7EBE3745-5BBE-DB45-BC45-FE607A7013AB}"/>
              </a:ext>
            </a:extLst>
          </p:cNvPr>
          <p:cNvSpPr/>
          <p:nvPr/>
        </p:nvSpPr>
        <p:spPr>
          <a:xfrm rot="5400000">
            <a:off x="755547" y="2673535"/>
            <a:ext cx="565363" cy="516412"/>
          </a:xfrm>
          <a:prstGeom prst="leftArrow">
            <a:avLst/>
          </a:prstGeom>
          <a:solidFill>
            <a:srgbClr val="7030A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TextBox 19">
            <a:extLst>
              <a:ext uri="{FF2B5EF4-FFF2-40B4-BE49-F238E27FC236}">
                <a16:creationId xmlns:a16="http://schemas.microsoft.com/office/drawing/2014/main" id="{225B3E1C-5ED9-AB4E-9C07-CF6ED9D16A74}"/>
              </a:ext>
            </a:extLst>
          </p:cNvPr>
          <p:cNvSpPr txBox="1"/>
          <p:nvPr/>
        </p:nvSpPr>
        <p:spPr>
          <a:xfrm>
            <a:off x="1572131" y="1910317"/>
            <a:ext cx="833498" cy="584775"/>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7030A0"/>
                </a:solidFill>
                <a:effectLst/>
                <a:uLnTx/>
                <a:uFillTx/>
                <a:latin typeface="Calibri" charset="0"/>
                <a:ea typeface="ＭＳ Ｐゴシック" charset="-128"/>
                <a:cs typeface="+mn-cs"/>
              </a:rPr>
              <a:t>Results</a:t>
            </a:r>
            <a:br>
              <a:rPr kumimoji="0" lang="en-US" sz="1600" b="0" i="0" u="none" strike="noStrike" kern="1200" cap="none" spc="0" normalizeH="0" baseline="0" noProof="0" dirty="0">
                <a:ln>
                  <a:noFill/>
                </a:ln>
                <a:solidFill>
                  <a:srgbClr val="7030A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7030A0"/>
                </a:solidFill>
                <a:effectLst/>
                <a:uLnTx/>
                <a:uFillTx/>
                <a:latin typeface="Calibri" charset="0"/>
                <a:ea typeface="ＭＳ Ｐゴシック" charset="-128"/>
                <a:cs typeface="+mn-cs"/>
              </a:rPr>
              <a:t>Reports</a:t>
            </a:r>
          </a:p>
        </p:txBody>
      </p:sp>
    </p:spTree>
    <p:extLst>
      <p:ext uri="{BB962C8B-B14F-4D97-AF65-F5344CB8AC3E}">
        <p14:creationId xmlns:p14="http://schemas.microsoft.com/office/powerpoint/2010/main" val="24364237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05CD64-23F2-C24B-8A7D-ABF1693C114B}"/>
              </a:ext>
            </a:extLst>
          </p:cNvPr>
          <p:cNvSpPr>
            <a:spLocks noGrp="1"/>
          </p:cNvSpPr>
          <p:nvPr>
            <p:ph idx="1"/>
          </p:nvPr>
        </p:nvSpPr>
        <p:spPr>
          <a:xfrm>
            <a:off x="152400" y="590550"/>
            <a:ext cx="8915400" cy="4038600"/>
          </a:xfrm>
        </p:spPr>
        <p:txBody>
          <a:bodyPr/>
          <a:lstStyle/>
          <a:p>
            <a:r>
              <a:rPr lang="en-US" sz="1600" dirty="0"/>
              <a:t>This is a database class. So, the raw data to analysis data is a focus.</a:t>
            </a:r>
          </a:p>
          <a:p>
            <a:r>
              <a:rPr lang="en-US" sz="1600" dirty="0"/>
              <a:t>Consider the following requirement.</a:t>
            </a:r>
          </a:p>
          <a:p>
            <a:pPr lvl="1"/>
            <a:r>
              <a:rPr lang="en-US" sz="1400" dirty="0"/>
              <a:t>I want to be able to predict a player’s performance relative to salary based on history.</a:t>
            </a:r>
          </a:p>
          <a:p>
            <a:pPr lvl="1"/>
            <a:r>
              <a:rPr lang="en-US" sz="1400" dirty="0"/>
              <a:t>The first step is joining information from several tables, e.g.</a:t>
            </a:r>
          </a:p>
          <a:p>
            <a:pPr lvl="2"/>
            <a:r>
              <a:rPr lang="en-US" sz="1200" dirty="0"/>
              <a:t>Appearances.</a:t>
            </a:r>
          </a:p>
          <a:p>
            <a:pPr lvl="2"/>
            <a:r>
              <a:rPr lang="en-US" sz="1200" dirty="0"/>
              <a:t>Batting.</a:t>
            </a:r>
          </a:p>
          <a:p>
            <a:pPr lvl="2"/>
            <a:r>
              <a:rPr lang="en-US" sz="1200" dirty="0"/>
              <a:t>Pitching.</a:t>
            </a:r>
          </a:p>
          <a:p>
            <a:pPr lvl="2"/>
            <a:r>
              <a:rPr lang="en-US" sz="1200" strike="sngStrike" dirty="0"/>
              <a:t>Fielding</a:t>
            </a:r>
            <a:r>
              <a:rPr lang="en-US" sz="1200" dirty="0"/>
              <a:t>. We are not trying to be super accurate about baseball. This is a DB class. We will ignore fielding.</a:t>
            </a:r>
          </a:p>
          <a:p>
            <a:pPr lvl="2"/>
            <a:r>
              <a:rPr lang="en-US" sz="1200" dirty="0"/>
              <a:t>Salary.</a:t>
            </a:r>
          </a:p>
          <a:p>
            <a:pPr lvl="1"/>
            <a:r>
              <a:rPr lang="en-US" sz="1400" dirty="0"/>
              <a:t>We then need to produce a single summary/prediction row. But, this is not as simple as just summing</a:t>
            </a:r>
            <a:br>
              <a:rPr lang="en-US" sz="1400" dirty="0"/>
            </a:br>
            <a:r>
              <a:rPr lang="en-US" sz="1400" dirty="0"/>
              <a:t>and averaging.</a:t>
            </a:r>
          </a:p>
          <a:p>
            <a:pPr lvl="2"/>
            <a:r>
              <a:rPr lang="en-US" sz="1200" dirty="0"/>
              <a:t>A year’s numbers may be low because the player was injured and did not play many games.</a:t>
            </a:r>
          </a:p>
          <a:p>
            <a:pPr lvl="2"/>
            <a:r>
              <a:rPr lang="en-US" sz="1200" dirty="0"/>
              <a:t>The average is not meaningful. Over their career, player’s get better and then worse.</a:t>
            </a:r>
            <a:br>
              <a:rPr lang="en-US" sz="1200" dirty="0"/>
            </a:br>
            <a:r>
              <a:rPr lang="en-US" sz="1200" dirty="0"/>
              <a:t>We want to use averages for historical players but trends for active players.</a:t>
            </a:r>
          </a:p>
          <a:p>
            <a:pPr lvl="2"/>
            <a:r>
              <a:rPr lang="en-US" sz="1200" dirty="0"/>
              <a:t>Salary data is missing. Average salary changed over time and we need to normalize.</a:t>
            </a:r>
          </a:p>
          <a:p>
            <a:pPr lvl="2"/>
            <a:r>
              <a:rPr lang="en-US" sz="1200" b="1" dirty="0"/>
              <a:t>Absolute numbers do not matter. What matters is relative performance to other players</a:t>
            </a:r>
            <a:r>
              <a:rPr lang="en-US" sz="1200" dirty="0"/>
              <a:t>.</a:t>
            </a:r>
          </a:p>
          <a:p>
            <a:r>
              <a:rPr lang="en-US" sz="1600" dirty="0"/>
              <a:t>Let’s just do a very simple example. Career summary of annual performance relative to averages.</a:t>
            </a:r>
          </a:p>
        </p:txBody>
      </p:sp>
      <p:sp>
        <p:nvSpPr>
          <p:cNvPr id="3" name="Title 2">
            <a:extLst>
              <a:ext uri="{FF2B5EF4-FFF2-40B4-BE49-F238E27FC236}">
                <a16:creationId xmlns:a16="http://schemas.microsoft.com/office/drawing/2014/main" id="{99D6E827-ABDE-834A-B6C1-F644DFFA0061}"/>
              </a:ext>
            </a:extLst>
          </p:cNvPr>
          <p:cNvSpPr>
            <a:spLocks noGrp="1"/>
          </p:cNvSpPr>
          <p:nvPr>
            <p:ph type="title"/>
          </p:nvPr>
        </p:nvSpPr>
        <p:spPr/>
        <p:txBody>
          <a:bodyPr/>
          <a:lstStyle/>
          <a:p>
            <a:r>
              <a:rPr lang="en-US" dirty="0"/>
              <a:t>Data Lake to Analysis Data</a:t>
            </a:r>
          </a:p>
        </p:txBody>
      </p:sp>
      <p:sp>
        <p:nvSpPr>
          <p:cNvPr id="4" name="TextBox 3">
            <a:extLst>
              <a:ext uri="{FF2B5EF4-FFF2-40B4-BE49-F238E27FC236}">
                <a16:creationId xmlns:a16="http://schemas.microsoft.com/office/drawing/2014/main" id="{D5583EF8-82BB-FF4F-827B-6871AB6BC40B}"/>
              </a:ext>
            </a:extLst>
          </p:cNvPr>
          <p:cNvSpPr txBox="1"/>
          <p:nvPr/>
        </p:nvSpPr>
        <p:spPr>
          <a:xfrm>
            <a:off x="6705600" y="3486150"/>
            <a:ext cx="2362200" cy="646331"/>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FF0000"/>
                </a:solidFill>
                <a:effectLst/>
                <a:uLnTx/>
                <a:uFillTx/>
                <a:latin typeface="Calibri" charset="0"/>
                <a:ea typeface="ＭＳ Ｐゴシック" charset="-128"/>
                <a:cs typeface="+mn-cs"/>
              </a:rPr>
              <a:t>We will not do these now.</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FF0000"/>
                </a:solidFill>
                <a:effectLst/>
                <a:uLnTx/>
                <a:uFillTx/>
                <a:latin typeface="Calibri" charset="0"/>
                <a:ea typeface="ＭＳ Ｐゴシック" charset="-128"/>
                <a:cs typeface="+mn-cs"/>
              </a:rPr>
              <a:t>I will do during other lectures</a:t>
            </a:r>
            <a:br>
              <a:rPr kumimoji="0" lang="en-US" sz="1200" b="1"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200" b="1" i="0" u="none" strike="noStrike" kern="1200" cap="none" spc="0" normalizeH="0" baseline="0" noProof="0" dirty="0">
                <a:ln>
                  <a:noFill/>
                </a:ln>
                <a:solidFill>
                  <a:srgbClr val="FF0000"/>
                </a:solidFill>
                <a:effectLst/>
                <a:uLnTx/>
                <a:uFillTx/>
                <a:latin typeface="Calibri" charset="0"/>
                <a:ea typeface="ＭＳ Ｐゴシック" charset="-128"/>
                <a:cs typeface="+mn-cs"/>
              </a:rPr>
              <a:t>and as I do my project.</a:t>
            </a:r>
          </a:p>
        </p:txBody>
      </p:sp>
    </p:spTree>
    <p:extLst>
      <p:ext uri="{BB962C8B-B14F-4D97-AF65-F5344CB8AC3E}">
        <p14:creationId xmlns:p14="http://schemas.microsoft.com/office/powerpoint/2010/main" val="3877697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AE59AC-B697-874F-869C-666F48527048}"/>
              </a:ext>
            </a:extLst>
          </p:cNvPr>
          <p:cNvSpPr>
            <a:spLocks noGrp="1"/>
          </p:cNvSpPr>
          <p:nvPr>
            <p:ph type="title"/>
          </p:nvPr>
        </p:nvSpPr>
        <p:spPr/>
        <p:txBody>
          <a:bodyPr/>
          <a:lstStyle/>
          <a:p>
            <a:r>
              <a:rPr lang="en-US" dirty="0"/>
              <a:t>DBMS Arch.</a:t>
            </a:r>
          </a:p>
        </p:txBody>
      </p:sp>
      <p:pic>
        <p:nvPicPr>
          <p:cNvPr id="4" name="Picture 3">
            <a:extLst>
              <a:ext uri="{FF2B5EF4-FFF2-40B4-BE49-F238E27FC236}">
                <a16:creationId xmlns:a16="http://schemas.microsoft.com/office/drawing/2014/main" id="{9668ECDD-9CA6-684B-9B0A-35DB4797E179}"/>
              </a:ext>
            </a:extLst>
          </p:cNvPr>
          <p:cNvPicPr>
            <a:picLocks noChangeAspect="1"/>
          </p:cNvPicPr>
          <p:nvPr/>
        </p:nvPicPr>
        <p:blipFill>
          <a:blip r:embed="rId2"/>
          <a:stretch>
            <a:fillRect/>
          </a:stretch>
        </p:blipFill>
        <p:spPr>
          <a:xfrm>
            <a:off x="258216" y="484118"/>
            <a:ext cx="4004144" cy="4163430"/>
          </a:xfrm>
          <a:prstGeom prst="rect">
            <a:avLst/>
          </a:prstGeom>
        </p:spPr>
      </p:pic>
      <p:pic>
        <p:nvPicPr>
          <p:cNvPr id="5" name="Picture 4">
            <a:extLst>
              <a:ext uri="{FF2B5EF4-FFF2-40B4-BE49-F238E27FC236}">
                <a16:creationId xmlns:a16="http://schemas.microsoft.com/office/drawing/2014/main" id="{69883D4D-14F1-C44E-A93B-9FC03ECB939F}"/>
              </a:ext>
            </a:extLst>
          </p:cNvPr>
          <p:cNvPicPr>
            <a:picLocks noChangeAspect="1"/>
          </p:cNvPicPr>
          <p:nvPr/>
        </p:nvPicPr>
        <p:blipFill>
          <a:blip r:embed="rId3"/>
          <a:stretch>
            <a:fillRect/>
          </a:stretch>
        </p:blipFill>
        <p:spPr>
          <a:xfrm>
            <a:off x="4256397" y="45642"/>
            <a:ext cx="4295441" cy="4624085"/>
          </a:xfrm>
          <a:prstGeom prst="rect">
            <a:avLst/>
          </a:prstGeom>
        </p:spPr>
      </p:pic>
    </p:spTree>
    <p:extLst>
      <p:ext uri="{BB962C8B-B14F-4D97-AF65-F5344CB8AC3E}">
        <p14:creationId xmlns:p14="http://schemas.microsoft.com/office/powerpoint/2010/main" val="143763608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409327-D220-7443-BB6A-0E6BD9CC8D38}"/>
              </a:ext>
            </a:extLst>
          </p:cNvPr>
          <p:cNvSpPr>
            <a:spLocks noGrp="1"/>
          </p:cNvSpPr>
          <p:nvPr>
            <p:ph idx="1"/>
          </p:nvPr>
        </p:nvSpPr>
        <p:spPr>
          <a:xfrm>
            <a:off x="86284" y="514351"/>
            <a:ext cx="8839200" cy="4114800"/>
          </a:xfrm>
        </p:spPr>
        <p:txBody>
          <a:bodyPr/>
          <a:lstStyle/>
          <a:p>
            <a:pPr marL="0" indent="0">
              <a:spcBef>
                <a:spcPts val="0"/>
              </a:spcBef>
              <a:buNone/>
            </a:pPr>
            <a:r>
              <a:rPr lang="en-US" sz="800" dirty="0">
                <a:solidFill>
                  <a:srgbClr val="CC7832"/>
                </a:solidFill>
              </a:rPr>
              <a:t>with </a:t>
            </a:r>
            <a:r>
              <a:rPr lang="en-US" sz="800" dirty="0" err="1"/>
              <a:t>player_basic</a:t>
            </a:r>
            <a:br>
              <a:rPr lang="en-US" sz="800" dirty="0"/>
            </a:br>
            <a:r>
              <a:rPr lang="en-US" sz="800" dirty="0"/>
              <a:t>    </a:t>
            </a:r>
            <a:r>
              <a:rPr lang="en-US" sz="800" dirty="0">
                <a:solidFill>
                  <a:srgbClr val="CC7832"/>
                </a:solidFill>
              </a:rPr>
              <a:t>as </a:t>
            </a:r>
            <a:r>
              <a:rPr lang="en-US" sz="800" dirty="0"/>
              <a:t>(</a:t>
            </a:r>
            <a:br>
              <a:rPr lang="en-US" sz="800" dirty="0"/>
            </a:br>
            <a:r>
              <a:rPr lang="en-US" sz="800" dirty="0"/>
              <a:t>        </a:t>
            </a:r>
            <a:r>
              <a:rPr lang="en-US" sz="800" dirty="0">
                <a:solidFill>
                  <a:srgbClr val="CC7832"/>
                </a:solidFill>
              </a:rPr>
              <a:t>select </a:t>
            </a:r>
            <a:r>
              <a:rPr lang="en-US" sz="800" dirty="0" err="1">
                <a:solidFill>
                  <a:srgbClr val="9876AA"/>
                </a:solidFill>
              </a:rPr>
              <a:t>playerID</a:t>
            </a:r>
            <a:r>
              <a:rPr lang="en-US" sz="800" dirty="0">
                <a:solidFill>
                  <a:srgbClr val="CC7832"/>
                </a:solidFill>
              </a:rPr>
              <a:t>, </a:t>
            </a:r>
            <a:r>
              <a:rPr lang="en-US" sz="800" dirty="0" err="1">
                <a:solidFill>
                  <a:srgbClr val="9876AA"/>
                </a:solidFill>
              </a:rPr>
              <a:t>nameLast</a:t>
            </a:r>
            <a:r>
              <a:rPr lang="en-US" sz="800" dirty="0">
                <a:solidFill>
                  <a:srgbClr val="CC7832"/>
                </a:solidFill>
              </a:rPr>
              <a:t>, </a:t>
            </a:r>
            <a:r>
              <a:rPr lang="en-US" sz="800" dirty="0" err="1">
                <a:solidFill>
                  <a:srgbClr val="9876AA"/>
                </a:solidFill>
              </a:rPr>
              <a:t>nameFirst</a:t>
            </a:r>
            <a:r>
              <a:rPr lang="en-US" sz="800" dirty="0">
                <a:solidFill>
                  <a:srgbClr val="CC7832"/>
                </a:solidFill>
              </a:rPr>
              <a:t>, </a:t>
            </a:r>
            <a:r>
              <a:rPr lang="en-US" sz="800" dirty="0">
                <a:solidFill>
                  <a:srgbClr val="9876AA"/>
                </a:solidFill>
              </a:rPr>
              <a:t>bats</a:t>
            </a:r>
            <a:r>
              <a:rPr lang="en-US" sz="800" dirty="0">
                <a:solidFill>
                  <a:srgbClr val="CC7832"/>
                </a:solidFill>
              </a:rPr>
              <a:t>, </a:t>
            </a:r>
            <a:r>
              <a:rPr lang="en-US" sz="800" dirty="0">
                <a:solidFill>
                  <a:srgbClr val="9876AA"/>
                </a:solidFill>
              </a:rPr>
              <a:t>throws </a:t>
            </a:r>
            <a:r>
              <a:rPr lang="en-US" sz="800" dirty="0">
                <a:solidFill>
                  <a:srgbClr val="CC7832"/>
                </a:solidFill>
              </a:rPr>
              <a:t>from </a:t>
            </a:r>
            <a:r>
              <a:rPr lang="en-US" sz="800" dirty="0"/>
              <a:t>people)</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err="1"/>
              <a:t>player_appearances_year</a:t>
            </a:r>
            <a:r>
              <a:rPr lang="en-US" sz="800" dirty="0"/>
              <a:t> </a:t>
            </a:r>
            <a:r>
              <a:rPr lang="en-US" sz="800" dirty="0">
                <a:solidFill>
                  <a:srgbClr val="CC7832"/>
                </a:solidFill>
              </a:rPr>
              <a:t>as</a:t>
            </a:r>
            <a:br>
              <a:rPr lang="en-US" sz="800" dirty="0">
                <a:solidFill>
                  <a:srgbClr val="CC7832"/>
                </a:solidFill>
              </a:rPr>
            </a:br>
            <a:r>
              <a:rPr lang="en-US" sz="800" dirty="0">
                <a:solidFill>
                  <a:srgbClr val="CC7832"/>
                </a:solidFill>
              </a:rPr>
              <a:t>     </a:t>
            </a:r>
            <a:r>
              <a:rPr lang="en-US" sz="800" dirty="0"/>
              <a:t>(</a:t>
            </a:r>
            <a:br>
              <a:rPr lang="en-US" sz="800" dirty="0"/>
            </a:br>
            <a:r>
              <a:rPr lang="en-US" sz="800" dirty="0"/>
              <a:t>         </a:t>
            </a:r>
            <a:r>
              <a:rPr lang="en-US" sz="800" dirty="0">
                <a:solidFill>
                  <a:srgbClr val="CC7832"/>
                </a:solidFill>
              </a:rPr>
              <a:t>select</a:t>
            </a:r>
            <a:br>
              <a:rPr lang="en-US" sz="800" dirty="0">
                <a:solidFill>
                  <a:srgbClr val="CC7832"/>
                </a:solidFill>
              </a:rPr>
            </a:br>
            <a:r>
              <a:rPr lang="en-US" sz="800" dirty="0">
                <a:solidFill>
                  <a:srgbClr val="CC7832"/>
                </a:solidFill>
              </a:rPr>
              <a:t>            </a:t>
            </a:r>
            <a:r>
              <a:rPr lang="en-US" sz="800" dirty="0" err="1">
                <a:solidFill>
                  <a:srgbClr val="9876AA"/>
                </a:solidFill>
              </a:rPr>
              <a:t>playerid</a:t>
            </a:r>
            <a:r>
              <a:rPr lang="en-US" sz="800" dirty="0">
                <a:solidFill>
                  <a:srgbClr val="CC7832"/>
                </a:solidFill>
              </a:rPr>
              <a:t>, </a:t>
            </a:r>
            <a:r>
              <a:rPr lang="en-US" sz="800" dirty="0" err="1">
                <a:solidFill>
                  <a:srgbClr val="9876AA"/>
                </a:solidFill>
              </a:rPr>
              <a:t>yearid</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g_all</a:t>
            </a:r>
            <a:r>
              <a:rPr lang="en-US" sz="800" dirty="0"/>
              <a:t>) </a:t>
            </a:r>
            <a:r>
              <a:rPr lang="en-US" sz="800" dirty="0">
                <a:solidFill>
                  <a:srgbClr val="CC7832"/>
                </a:solidFill>
              </a:rPr>
              <a:t>as </a:t>
            </a:r>
            <a:r>
              <a:rPr lang="en-US" sz="800" dirty="0" err="1"/>
              <a:t>app_g_all</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gs</a:t>
            </a:r>
            <a:r>
              <a:rPr lang="en-US" sz="800" dirty="0"/>
              <a:t>) </a:t>
            </a:r>
            <a:r>
              <a:rPr lang="en-US" sz="800" dirty="0">
                <a:solidFill>
                  <a:srgbClr val="CC7832"/>
                </a:solidFill>
              </a:rPr>
              <a:t>as </a:t>
            </a:r>
            <a:r>
              <a:rPr lang="en-US" sz="800" dirty="0" err="1"/>
              <a:t>app_g_s</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g_defense</a:t>
            </a:r>
            <a:r>
              <a:rPr lang="en-US" sz="800" dirty="0"/>
              <a:t>) </a:t>
            </a:r>
            <a:r>
              <a:rPr lang="en-US" sz="800" dirty="0">
                <a:solidFill>
                  <a:srgbClr val="CC7832"/>
                </a:solidFill>
              </a:rPr>
              <a:t>as </a:t>
            </a:r>
            <a:r>
              <a:rPr lang="en-US" sz="800" dirty="0" err="1"/>
              <a:t>app_g_defense</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g_p</a:t>
            </a:r>
            <a:r>
              <a:rPr lang="en-US" sz="800" dirty="0"/>
              <a:t>) </a:t>
            </a:r>
            <a:r>
              <a:rPr lang="en-US" sz="800" dirty="0">
                <a:solidFill>
                  <a:srgbClr val="CC7832"/>
                </a:solidFill>
              </a:rPr>
              <a:t>as </a:t>
            </a:r>
            <a:r>
              <a:rPr lang="en-US" sz="800" dirty="0" err="1"/>
              <a:t>app_g_p</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g_c</a:t>
            </a:r>
            <a:r>
              <a:rPr lang="en-US" sz="800" dirty="0"/>
              <a:t>) </a:t>
            </a:r>
            <a:r>
              <a:rPr lang="en-US" sz="800" dirty="0">
                <a:solidFill>
                  <a:srgbClr val="CC7832"/>
                </a:solidFill>
              </a:rPr>
              <a:t>as </a:t>
            </a:r>
            <a:r>
              <a:rPr lang="en-US" sz="800" dirty="0" err="1"/>
              <a:t>app_g_c</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g_1b</a:t>
            </a:r>
            <a:r>
              <a:rPr lang="en-US" sz="800" dirty="0"/>
              <a:t>) </a:t>
            </a:r>
            <a:r>
              <a:rPr lang="en-US" sz="800" dirty="0">
                <a:solidFill>
                  <a:srgbClr val="CC7832"/>
                </a:solidFill>
              </a:rPr>
              <a:t>as </a:t>
            </a:r>
            <a:r>
              <a:rPr lang="en-US" sz="800" dirty="0"/>
              <a:t>app_g_1b</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g_2b</a:t>
            </a:r>
            <a:r>
              <a:rPr lang="en-US" sz="800" dirty="0"/>
              <a:t>) </a:t>
            </a:r>
            <a:r>
              <a:rPr lang="en-US" sz="800" dirty="0">
                <a:solidFill>
                  <a:srgbClr val="CC7832"/>
                </a:solidFill>
              </a:rPr>
              <a:t>as </a:t>
            </a:r>
            <a:r>
              <a:rPr lang="en-US" sz="800" dirty="0"/>
              <a:t>app_g_2b</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g_3b</a:t>
            </a:r>
            <a:r>
              <a:rPr lang="en-US" sz="800" dirty="0"/>
              <a:t>) </a:t>
            </a:r>
            <a:r>
              <a:rPr lang="en-US" sz="800" dirty="0">
                <a:solidFill>
                  <a:srgbClr val="CC7832"/>
                </a:solidFill>
              </a:rPr>
              <a:t>as </a:t>
            </a:r>
            <a:r>
              <a:rPr lang="en-US" sz="800" dirty="0"/>
              <a:t>app_g_3b</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g_ss</a:t>
            </a:r>
            <a:r>
              <a:rPr lang="en-US" sz="800" dirty="0"/>
              <a:t>)</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g_lf</a:t>
            </a:r>
            <a:r>
              <a:rPr lang="en-US" sz="800" dirty="0"/>
              <a:t>) </a:t>
            </a:r>
            <a:r>
              <a:rPr lang="en-US" sz="800" dirty="0">
                <a:solidFill>
                  <a:srgbClr val="CC7832"/>
                </a:solidFill>
              </a:rPr>
              <a:t>as </a:t>
            </a:r>
            <a:r>
              <a:rPr lang="en-US" sz="800" dirty="0" err="1"/>
              <a:t>app_g_lf</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g_cf</a:t>
            </a:r>
            <a:r>
              <a:rPr lang="en-US" sz="800" dirty="0"/>
              <a:t>) </a:t>
            </a:r>
            <a:r>
              <a:rPr lang="en-US" sz="800" dirty="0">
                <a:solidFill>
                  <a:srgbClr val="CC7832"/>
                </a:solidFill>
              </a:rPr>
              <a:t>as </a:t>
            </a:r>
            <a:r>
              <a:rPr lang="en-US" sz="800" dirty="0" err="1"/>
              <a:t>app_g_cf</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g_rf</a:t>
            </a:r>
            <a:r>
              <a:rPr lang="en-US" sz="800" dirty="0"/>
              <a:t>) </a:t>
            </a:r>
            <a:r>
              <a:rPr lang="en-US" sz="800" dirty="0">
                <a:solidFill>
                  <a:srgbClr val="CC7832"/>
                </a:solidFill>
              </a:rPr>
              <a:t>as </a:t>
            </a:r>
            <a:r>
              <a:rPr lang="en-US" sz="800" dirty="0" err="1"/>
              <a:t>app_g_rf</a:t>
            </a:r>
            <a:br>
              <a:rPr lang="en-US" sz="800" dirty="0"/>
            </a:br>
            <a:r>
              <a:rPr lang="en-US" sz="800" dirty="0"/>
              <a:t>         </a:t>
            </a:r>
            <a:r>
              <a:rPr lang="en-US" sz="800" dirty="0">
                <a:solidFill>
                  <a:srgbClr val="CC7832"/>
                </a:solidFill>
              </a:rPr>
              <a:t>from </a:t>
            </a:r>
            <a:r>
              <a:rPr lang="en-US" sz="800" dirty="0"/>
              <a:t>appearances </a:t>
            </a:r>
            <a:r>
              <a:rPr lang="en-US" sz="800" dirty="0">
                <a:solidFill>
                  <a:srgbClr val="CC7832"/>
                </a:solidFill>
              </a:rPr>
              <a:t>group by </a:t>
            </a:r>
            <a:r>
              <a:rPr lang="en-US" sz="800" dirty="0" err="1">
                <a:solidFill>
                  <a:srgbClr val="9876AA"/>
                </a:solidFill>
              </a:rPr>
              <a:t>playerid</a:t>
            </a:r>
            <a:r>
              <a:rPr lang="en-US" sz="800" dirty="0">
                <a:solidFill>
                  <a:srgbClr val="CC7832"/>
                </a:solidFill>
              </a:rPr>
              <a:t>, </a:t>
            </a:r>
            <a:r>
              <a:rPr lang="en-US" sz="800" dirty="0" err="1">
                <a:solidFill>
                  <a:srgbClr val="9876AA"/>
                </a:solidFill>
              </a:rPr>
              <a:t>yearid</a:t>
            </a:r>
            <a:br>
              <a:rPr lang="en-US" sz="800" dirty="0">
                <a:solidFill>
                  <a:srgbClr val="9876AA"/>
                </a:solidFill>
              </a:rPr>
            </a:br>
            <a:r>
              <a:rPr lang="en-US" sz="800" dirty="0">
                <a:solidFill>
                  <a:srgbClr val="9876AA"/>
                </a:solidFill>
              </a:rPr>
              <a:t>     </a:t>
            </a:r>
            <a:r>
              <a:rPr lang="en-US" sz="800" dirty="0"/>
              <a:t>)</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err="1"/>
              <a:t>player_batting_year</a:t>
            </a:r>
            <a:br>
              <a:rPr lang="en-US" sz="800" dirty="0"/>
            </a:br>
            <a:r>
              <a:rPr lang="en-US" sz="800" dirty="0"/>
              <a:t>    </a:t>
            </a:r>
            <a:r>
              <a:rPr lang="en-US" sz="800" dirty="0">
                <a:solidFill>
                  <a:srgbClr val="CC7832"/>
                </a:solidFill>
              </a:rPr>
              <a:t>as</a:t>
            </a:r>
            <a:br>
              <a:rPr lang="en-US" sz="800" dirty="0">
                <a:solidFill>
                  <a:srgbClr val="CC7832"/>
                </a:solidFill>
              </a:rPr>
            </a:br>
            <a:r>
              <a:rPr lang="en-US" sz="800" dirty="0">
                <a:solidFill>
                  <a:srgbClr val="CC7832"/>
                </a:solidFill>
              </a:rPr>
              <a:t>     </a:t>
            </a:r>
            <a:r>
              <a:rPr lang="en-US" sz="800" dirty="0"/>
              <a:t>(</a:t>
            </a:r>
            <a:br>
              <a:rPr lang="en-US" sz="800" dirty="0"/>
            </a:br>
            <a:r>
              <a:rPr lang="en-US" sz="800" dirty="0"/>
              <a:t>         </a:t>
            </a:r>
            <a:r>
              <a:rPr lang="en-US" sz="800" dirty="0">
                <a:solidFill>
                  <a:srgbClr val="CC7832"/>
                </a:solidFill>
              </a:rPr>
              <a:t>select </a:t>
            </a:r>
            <a:r>
              <a:rPr lang="en-US" sz="800" dirty="0" err="1">
                <a:solidFill>
                  <a:srgbClr val="9876AA"/>
                </a:solidFill>
              </a:rPr>
              <a:t>playerid</a:t>
            </a:r>
            <a:r>
              <a:rPr lang="en-US" sz="800" dirty="0">
                <a:solidFill>
                  <a:srgbClr val="CC7832"/>
                </a:solidFill>
              </a:rPr>
              <a:t>, </a:t>
            </a:r>
            <a:r>
              <a:rPr lang="en-US" sz="800" dirty="0" err="1">
                <a:solidFill>
                  <a:srgbClr val="9876AA"/>
                </a:solidFill>
              </a:rPr>
              <a:t>yearid</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g</a:t>
            </a:r>
            <a:r>
              <a:rPr lang="en-US" sz="800" dirty="0"/>
              <a:t>) </a:t>
            </a:r>
            <a:r>
              <a:rPr lang="en-US" sz="800" dirty="0">
                <a:solidFill>
                  <a:srgbClr val="CC7832"/>
                </a:solidFill>
              </a:rPr>
              <a:t>as </a:t>
            </a:r>
            <a:r>
              <a:rPr lang="en-US" sz="800" dirty="0" err="1"/>
              <a:t>bat_g</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g_batting</a:t>
            </a:r>
            <a:r>
              <a:rPr lang="en-US" sz="800" dirty="0"/>
              <a:t>) </a:t>
            </a:r>
            <a:r>
              <a:rPr lang="en-US" sz="800" dirty="0">
                <a:solidFill>
                  <a:srgbClr val="CC7832"/>
                </a:solidFill>
              </a:rPr>
              <a:t>as </a:t>
            </a:r>
            <a:r>
              <a:rPr lang="en-US" sz="800" dirty="0" err="1"/>
              <a:t>g_batting</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ab</a:t>
            </a:r>
            <a:r>
              <a:rPr lang="en-US" sz="800" dirty="0"/>
              <a:t>) </a:t>
            </a:r>
            <a:r>
              <a:rPr lang="en-US" sz="800" dirty="0">
                <a:solidFill>
                  <a:srgbClr val="CC7832"/>
                </a:solidFill>
              </a:rPr>
              <a:t>as </a:t>
            </a:r>
            <a:r>
              <a:rPr lang="en-US" sz="800" dirty="0" err="1"/>
              <a:t>bat_ab</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r</a:t>
            </a:r>
            <a:r>
              <a:rPr lang="en-US" sz="800" dirty="0"/>
              <a:t>) </a:t>
            </a:r>
            <a:r>
              <a:rPr lang="en-US" sz="800" dirty="0">
                <a:solidFill>
                  <a:srgbClr val="CC7832"/>
                </a:solidFill>
              </a:rPr>
              <a:t>as </a:t>
            </a:r>
            <a:r>
              <a:rPr lang="en-US" sz="800" dirty="0" err="1"/>
              <a:t>bat_r</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h</a:t>
            </a:r>
            <a:r>
              <a:rPr lang="en-US" sz="800" dirty="0"/>
              <a:t>) </a:t>
            </a:r>
            <a:r>
              <a:rPr lang="en-US" sz="800" dirty="0" err="1"/>
              <a:t>bat_h</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h</a:t>
            </a:r>
            <a:r>
              <a:rPr lang="en-US" sz="800" dirty="0"/>
              <a:t>-</a:t>
            </a:r>
            <a:r>
              <a:rPr lang="en-US" sz="800" dirty="0">
                <a:solidFill>
                  <a:srgbClr val="9876AA"/>
                </a:solidFill>
              </a:rPr>
              <a:t>`2b`</a:t>
            </a:r>
            <a:r>
              <a:rPr lang="en-US" sz="800" dirty="0"/>
              <a:t>-</a:t>
            </a:r>
            <a:r>
              <a:rPr lang="en-US" sz="800" dirty="0">
                <a:solidFill>
                  <a:srgbClr val="9876AA"/>
                </a:solidFill>
              </a:rPr>
              <a:t>`3b`</a:t>
            </a:r>
            <a:r>
              <a:rPr lang="en-US" sz="800" dirty="0"/>
              <a:t>-</a:t>
            </a:r>
            <a:r>
              <a:rPr lang="en-US" sz="800" dirty="0">
                <a:solidFill>
                  <a:srgbClr val="9876AA"/>
                </a:solidFill>
              </a:rPr>
              <a:t>hr</a:t>
            </a:r>
            <a:r>
              <a:rPr lang="en-US" sz="800" dirty="0"/>
              <a:t>) </a:t>
            </a:r>
            <a:r>
              <a:rPr lang="en-US" sz="800" dirty="0">
                <a:solidFill>
                  <a:srgbClr val="CC7832"/>
                </a:solidFill>
              </a:rPr>
              <a:t>as </a:t>
            </a:r>
            <a:r>
              <a:rPr lang="en-US" sz="800" dirty="0"/>
              <a:t>bat_1</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`2b`</a:t>
            </a:r>
            <a:r>
              <a:rPr lang="en-US" sz="800" dirty="0"/>
              <a:t>) </a:t>
            </a:r>
            <a:r>
              <a:rPr lang="en-US" sz="800" dirty="0">
                <a:solidFill>
                  <a:srgbClr val="CC7832"/>
                </a:solidFill>
              </a:rPr>
              <a:t>as </a:t>
            </a:r>
            <a:r>
              <a:rPr lang="en-US" sz="800" dirty="0"/>
              <a:t>bat_2</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`3b`</a:t>
            </a:r>
            <a:r>
              <a:rPr lang="en-US" sz="800" dirty="0"/>
              <a:t>) </a:t>
            </a:r>
            <a:r>
              <a:rPr lang="en-US" sz="800" dirty="0">
                <a:solidFill>
                  <a:srgbClr val="CC7832"/>
                </a:solidFill>
              </a:rPr>
              <a:t>as </a:t>
            </a:r>
            <a:r>
              <a:rPr lang="en-US" sz="800" dirty="0"/>
              <a:t>bat_3</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hr</a:t>
            </a:r>
            <a:r>
              <a:rPr lang="en-US" sz="800" dirty="0"/>
              <a:t>) </a:t>
            </a:r>
            <a:r>
              <a:rPr lang="en-US" sz="800" dirty="0">
                <a:solidFill>
                  <a:srgbClr val="CC7832"/>
                </a:solidFill>
              </a:rPr>
              <a:t>as </a:t>
            </a:r>
            <a:r>
              <a:rPr lang="en-US" sz="800" dirty="0" err="1"/>
              <a:t>bat_hr</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rbi</a:t>
            </a:r>
            <a:r>
              <a:rPr lang="en-US" sz="800" dirty="0"/>
              <a:t>) </a:t>
            </a:r>
            <a:r>
              <a:rPr lang="en-US" sz="800" dirty="0">
                <a:solidFill>
                  <a:srgbClr val="CC7832"/>
                </a:solidFill>
              </a:rPr>
              <a:t>as </a:t>
            </a:r>
            <a:r>
              <a:rPr lang="en-US" sz="800" dirty="0" err="1"/>
              <a:t>bat_rbi</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sh</a:t>
            </a:r>
            <a:r>
              <a:rPr lang="en-US" sz="800" dirty="0"/>
              <a:t>) </a:t>
            </a:r>
            <a:r>
              <a:rPr lang="en-US" sz="800" dirty="0">
                <a:solidFill>
                  <a:srgbClr val="CC7832"/>
                </a:solidFill>
              </a:rPr>
              <a:t>as </a:t>
            </a:r>
            <a:r>
              <a:rPr lang="en-US" sz="800" dirty="0" err="1"/>
              <a:t>bat_sh</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sf</a:t>
            </a:r>
            <a:r>
              <a:rPr lang="en-US" sz="800" dirty="0"/>
              <a:t>) </a:t>
            </a:r>
            <a:r>
              <a:rPr lang="en-US" sz="800" dirty="0">
                <a:solidFill>
                  <a:srgbClr val="CC7832"/>
                </a:solidFill>
              </a:rPr>
              <a:t>as </a:t>
            </a:r>
            <a:r>
              <a:rPr lang="en-US" sz="800" dirty="0" err="1"/>
              <a:t>bat_sf</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`2b`</a:t>
            </a:r>
            <a:r>
              <a:rPr lang="en-US" sz="800" dirty="0"/>
              <a:t>) </a:t>
            </a:r>
            <a:r>
              <a:rPr lang="en-US" sz="800" dirty="0">
                <a:solidFill>
                  <a:srgbClr val="CC7832"/>
                </a:solidFill>
              </a:rPr>
              <a:t>as </a:t>
            </a:r>
            <a:r>
              <a:rPr lang="en-US" sz="800" dirty="0"/>
              <a:t>b2</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`3b`</a:t>
            </a:r>
            <a:r>
              <a:rPr lang="en-US" sz="800" dirty="0"/>
              <a:t>) </a:t>
            </a:r>
            <a:r>
              <a:rPr lang="en-US" sz="800" dirty="0">
                <a:solidFill>
                  <a:srgbClr val="CC7832"/>
                </a:solidFill>
              </a:rPr>
              <a:t>as </a:t>
            </a:r>
            <a:r>
              <a:rPr lang="en-US" sz="800" dirty="0"/>
              <a:t>b3</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hr</a:t>
            </a:r>
            <a:r>
              <a:rPr lang="en-US" sz="800" dirty="0"/>
              <a:t>) </a:t>
            </a:r>
            <a:r>
              <a:rPr lang="en-US" sz="800" dirty="0">
                <a:solidFill>
                  <a:srgbClr val="CC7832"/>
                </a:solidFill>
              </a:rPr>
              <a:t>as </a:t>
            </a:r>
            <a:r>
              <a:rPr lang="en-US" sz="800" dirty="0" err="1"/>
              <a:t>hr</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bb</a:t>
            </a:r>
            <a:r>
              <a:rPr lang="en-US" sz="800" dirty="0"/>
              <a:t>) </a:t>
            </a:r>
            <a:r>
              <a:rPr lang="en-US" sz="800" dirty="0">
                <a:solidFill>
                  <a:srgbClr val="CC7832"/>
                </a:solidFill>
              </a:rPr>
              <a:t>as </a:t>
            </a:r>
            <a:r>
              <a:rPr lang="en-US" sz="800" dirty="0"/>
              <a:t>bb</a:t>
            </a:r>
            <a:br>
              <a:rPr lang="en-US" sz="800" dirty="0"/>
            </a:br>
            <a:r>
              <a:rPr lang="en-US" sz="800" dirty="0"/>
              <a:t>        </a:t>
            </a:r>
            <a:r>
              <a:rPr lang="en-US" sz="800" dirty="0">
                <a:solidFill>
                  <a:srgbClr val="CC7832"/>
                </a:solidFill>
              </a:rPr>
              <a:t>from </a:t>
            </a:r>
            <a:r>
              <a:rPr lang="en-US" sz="800" dirty="0"/>
              <a:t>batting </a:t>
            </a:r>
            <a:r>
              <a:rPr lang="en-US" sz="800" dirty="0">
                <a:solidFill>
                  <a:srgbClr val="CC7832"/>
                </a:solidFill>
              </a:rPr>
              <a:t>group by </a:t>
            </a:r>
            <a:r>
              <a:rPr lang="en-US" sz="800" dirty="0" err="1">
                <a:solidFill>
                  <a:srgbClr val="9876AA"/>
                </a:solidFill>
              </a:rPr>
              <a:t>playerid</a:t>
            </a:r>
            <a:r>
              <a:rPr lang="en-US" sz="800" dirty="0">
                <a:solidFill>
                  <a:srgbClr val="CC7832"/>
                </a:solidFill>
              </a:rPr>
              <a:t>, </a:t>
            </a:r>
            <a:r>
              <a:rPr lang="en-US" sz="800" dirty="0" err="1">
                <a:solidFill>
                  <a:srgbClr val="9876AA"/>
                </a:solidFill>
              </a:rPr>
              <a:t>yearid</a:t>
            </a:r>
            <a:br>
              <a:rPr lang="en-US" sz="800" dirty="0">
                <a:solidFill>
                  <a:srgbClr val="9876AA"/>
                </a:solidFill>
              </a:rPr>
            </a:br>
            <a:r>
              <a:rPr lang="en-US" sz="800" dirty="0">
                <a:solidFill>
                  <a:srgbClr val="9876AA"/>
                </a:solidFill>
              </a:rPr>
              <a:t>    </a:t>
            </a:r>
            <a:r>
              <a:rPr lang="en-US" sz="800" dirty="0"/>
              <a:t>)</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err="1"/>
              <a:t>player_pitching_year</a:t>
            </a:r>
            <a:br>
              <a:rPr lang="en-US" sz="800" dirty="0"/>
            </a:br>
            <a:r>
              <a:rPr lang="en-US" sz="800" dirty="0"/>
              <a:t>    </a:t>
            </a:r>
            <a:r>
              <a:rPr lang="en-US" sz="800" dirty="0">
                <a:solidFill>
                  <a:srgbClr val="CC7832"/>
                </a:solidFill>
              </a:rPr>
              <a:t>as</a:t>
            </a:r>
            <a:br>
              <a:rPr lang="en-US" sz="800" dirty="0">
                <a:solidFill>
                  <a:srgbClr val="CC7832"/>
                </a:solidFill>
              </a:rPr>
            </a:br>
            <a:r>
              <a:rPr lang="en-US" sz="800" dirty="0">
                <a:solidFill>
                  <a:srgbClr val="CC7832"/>
                </a:solidFill>
              </a:rPr>
              <a:t>        </a:t>
            </a:r>
            <a:r>
              <a:rPr lang="en-US" sz="800" dirty="0"/>
              <a:t>(</a:t>
            </a:r>
            <a:br>
              <a:rPr lang="en-US" sz="800" dirty="0"/>
            </a:br>
            <a:r>
              <a:rPr lang="en-US" sz="800" dirty="0"/>
              <a:t>        </a:t>
            </a:r>
            <a:r>
              <a:rPr lang="en-US" sz="800" dirty="0">
                <a:solidFill>
                  <a:srgbClr val="CC7832"/>
                </a:solidFill>
              </a:rPr>
              <a:t>select </a:t>
            </a:r>
            <a:r>
              <a:rPr lang="en-US" sz="800" dirty="0" err="1">
                <a:solidFill>
                  <a:srgbClr val="9876AA"/>
                </a:solidFill>
              </a:rPr>
              <a:t>playerid</a:t>
            </a:r>
            <a:r>
              <a:rPr lang="en-US" sz="800" dirty="0">
                <a:solidFill>
                  <a:srgbClr val="CC7832"/>
                </a:solidFill>
              </a:rPr>
              <a:t>, </a:t>
            </a:r>
            <a:r>
              <a:rPr lang="en-US" sz="800" dirty="0" err="1">
                <a:solidFill>
                  <a:srgbClr val="9876AA"/>
                </a:solidFill>
              </a:rPr>
              <a:t>yearid</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w</a:t>
            </a:r>
            <a:r>
              <a:rPr lang="en-US" sz="800" dirty="0"/>
              <a:t>) </a:t>
            </a:r>
            <a:r>
              <a:rPr lang="en-US" sz="800" dirty="0">
                <a:solidFill>
                  <a:srgbClr val="CC7832"/>
                </a:solidFill>
              </a:rPr>
              <a:t>as </a:t>
            </a:r>
            <a:r>
              <a:rPr lang="en-US" sz="800" dirty="0" err="1"/>
              <a:t>p_w</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l</a:t>
            </a:r>
            <a:r>
              <a:rPr lang="en-US" sz="800" dirty="0"/>
              <a:t>) </a:t>
            </a:r>
            <a:r>
              <a:rPr lang="en-US" sz="800" dirty="0">
                <a:solidFill>
                  <a:srgbClr val="CC7832"/>
                </a:solidFill>
              </a:rPr>
              <a:t>as </a:t>
            </a:r>
            <a:r>
              <a:rPr lang="en-US" sz="800" dirty="0" err="1"/>
              <a:t>p_l</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g</a:t>
            </a:r>
            <a:r>
              <a:rPr lang="en-US" sz="800" dirty="0"/>
              <a:t>) </a:t>
            </a:r>
            <a:r>
              <a:rPr lang="en-US" sz="800" dirty="0">
                <a:solidFill>
                  <a:srgbClr val="CC7832"/>
                </a:solidFill>
              </a:rPr>
              <a:t>as </a:t>
            </a:r>
            <a:r>
              <a:rPr lang="en-US" sz="800" dirty="0" err="1"/>
              <a:t>p_g</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IPOuts</a:t>
            </a:r>
            <a:r>
              <a:rPr lang="en-US" sz="800" dirty="0"/>
              <a:t>) </a:t>
            </a:r>
            <a:r>
              <a:rPr lang="en-US" sz="800" dirty="0">
                <a:solidFill>
                  <a:srgbClr val="CC7832"/>
                </a:solidFill>
              </a:rPr>
              <a:t>as </a:t>
            </a:r>
            <a:r>
              <a:rPr lang="en-US" sz="800" dirty="0" err="1"/>
              <a:t>p_IPOuts</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SV</a:t>
            </a:r>
            <a:r>
              <a:rPr lang="en-US" sz="800" dirty="0"/>
              <a:t>) </a:t>
            </a:r>
            <a:r>
              <a:rPr lang="en-US" sz="800" dirty="0">
                <a:solidFill>
                  <a:srgbClr val="CC7832"/>
                </a:solidFill>
              </a:rPr>
              <a:t>as </a:t>
            </a:r>
            <a:r>
              <a:rPr lang="en-US" sz="800" dirty="0" err="1"/>
              <a:t>p_SV</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h</a:t>
            </a:r>
            <a:r>
              <a:rPr lang="en-US" sz="800" dirty="0"/>
              <a:t>) </a:t>
            </a:r>
            <a:r>
              <a:rPr lang="en-US" sz="800" dirty="0">
                <a:solidFill>
                  <a:srgbClr val="CC7832"/>
                </a:solidFill>
              </a:rPr>
              <a:t>as </a:t>
            </a:r>
            <a:r>
              <a:rPr lang="en-US" sz="800" dirty="0" err="1"/>
              <a:t>p_h</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hr</a:t>
            </a:r>
            <a:r>
              <a:rPr lang="en-US" sz="800" dirty="0"/>
              <a:t>) </a:t>
            </a:r>
            <a:r>
              <a:rPr lang="en-US" sz="800" dirty="0">
                <a:solidFill>
                  <a:srgbClr val="CC7832"/>
                </a:solidFill>
              </a:rPr>
              <a:t>as </a:t>
            </a:r>
            <a:r>
              <a:rPr lang="en-US" sz="800" dirty="0" err="1"/>
              <a:t>p_hr</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bb</a:t>
            </a:r>
            <a:r>
              <a:rPr lang="en-US" sz="800" dirty="0"/>
              <a:t>) </a:t>
            </a:r>
            <a:r>
              <a:rPr lang="en-US" sz="800" dirty="0">
                <a:solidFill>
                  <a:srgbClr val="CC7832"/>
                </a:solidFill>
              </a:rPr>
              <a:t>as </a:t>
            </a:r>
            <a:r>
              <a:rPr lang="en-US" sz="800" dirty="0" err="1"/>
              <a:t>p_bb</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er</a:t>
            </a:r>
            <a:r>
              <a:rPr lang="en-US" sz="800" dirty="0"/>
              <a:t>) </a:t>
            </a:r>
            <a:r>
              <a:rPr lang="en-US" sz="800" dirty="0">
                <a:solidFill>
                  <a:srgbClr val="CC7832"/>
                </a:solidFill>
              </a:rPr>
              <a:t>as </a:t>
            </a:r>
            <a:r>
              <a:rPr lang="en-US" sz="800" dirty="0" err="1"/>
              <a:t>p_er</a:t>
            </a:r>
            <a:br>
              <a:rPr lang="en-US" sz="800" dirty="0"/>
            </a:br>
            <a:r>
              <a:rPr lang="en-US" sz="800" dirty="0"/>
              <a:t>            </a:t>
            </a:r>
            <a:r>
              <a:rPr lang="en-US" sz="800" dirty="0">
                <a:solidFill>
                  <a:srgbClr val="CC7832"/>
                </a:solidFill>
              </a:rPr>
              <a:t>from </a:t>
            </a:r>
            <a:r>
              <a:rPr lang="en-US" sz="800" dirty="0"/>
              <a:t>pitching </a:t>
            </a:r>
            <a:r>
              <a:rPr lang="en-US" sz="800" dirty="0">
                <a:solidFill>
                  <a:srgbClr val="CC7832"/>
                </a:solidFill>
              </a:rPr>
              <a:t>group by </a:t>
            </a:r>
            <a:r>
              <a:rPr lang="en-US" sz="800" dirty="0" err="1">
                <a:solidFill>
                  <a:srgbClr val="9876AA"/>
                </a:solidFill>
              </a:rPr>
              <a:t>playerid</a:t>
            </a:r>
            <a:r>
              <a:rPr lang="en-US" sz="800" dirty="0">
                <a:solidFill>
                  <a:srgbClr val="CC7832"/>
                </a:solidFill>
              </a:rPr>
              <a:t>, </a:t>
            </a:r>
            <a:r>
              <a:rPr lang="en-US" sz="800" dirty="0" err="1">
                <a:solidFill>
                  <a:srgbClr val="9876AA"/>
                </a:solidFill>
              </a:rPr>
              <a:t>yearid</a:t>
            </a:r>
            <a:br>
              <a:rPr lang="en-US" sz="800" dirty="0">
                <a:solidFill>
                  <a:srgbClr val="9876AA"/>
                </a:solidFill>
              </a:rPr>
            </a:br>
            <a:r>
              <a:rPr lang="en-US" sz="800" dirty="0">
                <a:solidFill>
                  <a:srgbClr val="9876AA"/>
                </a:solidFill>
              </a:rPr>
              <a:t>             </a:t>
            </a:r>
            <a:r>
              <a:rPr lang="en-US" sz="800" dirty="0"/>
              <a:t>)</a:t>
            </a:r>
            <a:br>
              <a:rPr lang="en-US" sz="800" dirty="0"/>
            </a:br>
            <a:r>
              <a:rPr lang="en-US" sz="800" dirty="0">
                <a:solidFill>
                  <a:srgbClr val="CC7832"/>
                </a:solidFill>
              </a:rPr>
              <a:t>select </a:t>
            </a:r>
            <a:r>
              <a:rPr lang="en-US" sz="800" dirty="0">
                <a:solidFill>
                  <a:srgbClr val="FFC66D"/>
                </a:solidFill>
              </a:rPr>
              <a:t>* </a:t>
            </a:r>
            <a:r>
              <a:rPr lang="en-US" sz="800" dirty="0">
                <a:solidFill>
                  <a:srgbClr val="CC7832"/>
                </a:solidFill>
              </a:rPr>
              <a:t>from</a:t>
            </a:r>
            <a:br>
              <a:rPr lang="en-US" sz="800" dirty="0">
                <a:solidFill>
                  <a:srgbClr val="CC7832"/>
                </a:solidFill>
              </a:rPr>
            </a:br>
            <a:r>
              <a:rPr lang="en-US" sz="800" dirty="0">
                <a:solidFill>
                  <a:srgbClr val="CC7832"/>
                </a:solidFill>
              </a:rPr>
              <a:t>   </a:t>
            </a:r>
            <a:r>
              <a:rPr lang="en-US" sz="800" dirty="0"/>
              <a:t>(</a:t>
            </a:r>
            <a:r>
              <a:rPr lang="en-US" sz="800" dirty="0">
                <a:solidFill>
                  <a:srgbClr val="CC7832"/>
                </a:solidFill>
              </a:rPr>
              <a:t>select </a:t>
            </a:r>
            <a:r>
              <a:rPr lang="en-US" sz="800" dirty="0">
                <a:solidFill>
                  <a:srgbClr val="FFC66D"/>
                </a:solidFill>
              </a:rPr>
              <a:t>* </a:t>
            </a:r>
            <a:r>
              <a:rPr lang="en-US" sz="800" dirty="0">
                <a:solidFill>
                  <a:srgbClr val="CC7832"/>
                </a:solidFill>
              </a:rPr>
              <a:t>from </a:t>
            </a:r>
            <a:r>
              <a:rPr lang="en-US" sz="800" dirty="0" err="1"/>
              <a:t>player_appearances_year</a:t>
            </a:r>
            <a:r>
              <a:rPr lang="en-US" sz="800" dirty="0"/>
              <a:t> </a:t>
            </a:r>
            <a:r>
              <a:rPr lang="en-US" sz="800" dirty="0">
                <a:solidFill>
                  <a:srgbClr val="CC7832"/>
                </a:solidFill>
              </a:rPr>
              <a:t>left join </a:t>
            </a:r>
            <a:r>
              <a:rPr lang="en-US" sz="800" dirty="0" err="1"/>
              <a:t>player_batting_year</a:t>
            </a:r>
            <a:r>
              <a:rPr lang="en-US" sz="800" dirty="0"/>
              <a:t> </a:t>
            </a:r>
            <a:r>
              <a:rPr lang="en-US" sz="800" dirty="0">
                <a:solidFill>
                  <a:srgbClr val="CC7832"/>
                </a:solidFill>
              </a:rPr>
              <a:t>using</a:t>
            </a:r>
            <a:r>
              <a:rPr lang="en-US" sz="800" dirty="0"/>
              <a:t>(</a:t>
            </a:r>
            <a:r>
              <a:rPr lang="en-US" sz="800" dirty="0" err="1">
                <a:solidFill>
                  <a:srgbClr val="9876AA"/>
                </a:solidFill>
              </a:rPr>
              <a:t>playerid</a:t>
            </a:r>
            <a:r>
              <a:rPr lang="en-US" sz="800" dirty="0">
                <a:solidFill>
                  <a:srgbClr val="CC7832"/>
                </a:solidFill>
              </a:rPr>
              <a:t>, </a:t>
            </a:r>
            <a:r>
              <a:rPr lang="en-US" sz="800" dirty="0" err="1">
                <a:solidFill>
                  <a:srgbClr val="9876AA"/>
                </a:solidFill>
              </a:rPr>
              <a:t>yearid</a:t>
            </a:r>
            <a:r>
              <a:rPr lang="en-US" sz="800" dirty="0"/>
              <a:t>)) </a:t>
            </a:r>
            <a:r>
              <a:rPr lang="en-US" sz="800" dirty="0">
                <a:solidFill>
                  <a:srgbClr val="CC7832"/>
                </a:solidFill>
              </a:rPr>
              <a:t>as </a:t>
            </a:r>
            <a:r>
              <a:rPr lang="en-US" sz="800" dirty="0"/>
              <a:t>x</a:t>
            </a:r>
            <a:br>
              <a:rPr lang="en-US" sz="800" dirty="0"/>
            </a:br>
            <a:r>
              <a:rPr lang="en-US" sz="800" dirty="0"/>
              <a:t>    </a:t>
            </a:r>
            <a:r>
              <a:rPr lang="en-US" sz="800" dirty="0">
                <a:solidFill>
                  <a:srgbClr val="CC7832"/>
                </a:solidFill>
              </a:rPr>
              <a:t>left join</a:t>
            </a:r>
            <a:br>
              <a:rPr lang="en-US" sz="800" dirty="0">
                <a:solidFill>
                  <a:srgbClr val="CC7832"/>
                </a:solidFill>
              </a:rPr>
            </a:br>
            <a:r>
              <a:rPr lang="en-US" sz="800" dirty="0">
                <a:solidFill>
                  <a:srgbClr val="CC7832"/>
                </a:solidFill>
              </a:rPr>
              <a:t>    </a:t>
            </a:r>
            <a:r>
              <a:rPr lang="en-US" sz="800" dirty="0" err="1"/>
              <a:t>player_pitching_year</a:t>
            </a:r>
            <a:r>
              <a:rPr lang="en-US" sz="800" dirty="0"/>
              <a:t> </a:t>
            </a:r>
            <a:r>
              <a:rPr lang="en-US" sz="800" dirty="0">
                <a:solidFill>
                  <a:srgbClr val="CC7832"/>
                </a:solidFill>
              </a:rPr>
              <a:t>using</a:t>
            </a:r>
            <a:r>
              <a:rPr lang="en-US" sz="800" dirty="0"/>
              <a:t>(</a:t>
            </a:r>
            <a:r>
              <a:rPr lang="en-US" sz="800" dirty="0" err="1">
                <a:solidFill>
                  <a:srgbClr val="9876AA"/>
                </a:solidFill>
              </a:rPr>
              <a:t>playerid</a:t>
            </a:r>
            <a:r>
              <a:rPr lang="en-US" sz="800" dirty="0">
                <a:solidFill>
                  <a:srgbClr val="CC7832"/>
                </a:solidFill>
              </a:rPr>
              <a:t>, </a:t>
            </a:r>
            <a:r>
              <a:rPr lang="en-US" sz="800" dirty="0" err="1">
                <a:solidFill>
                  <a:srgbClr val="9876AA"/>
                </a:solidFill>
              </a:rPr>
              <a:t>yearid</a:t>
            </a:r>
            <a:r>
              <a:rPr lang="en-US" sz="800" dirty="0"/>
              <a:t>)</a:t>
            </a:r>
          </a:p>
        </p:txBody>
      </p:sp>
      <p:sp>
        <p:nvSpPr>
          <p:cNvPr id="3" name="Title 2">
            <a:extLst>
              <a:ext uri="{FF2B5EF4-FFF2-40B4-BE49-F238E27FC236}">
                <a16:creationId xmlns:a16="http://schemas.microsoft.com/office/drawing/2014/main" id="{57C847B0-0B4D-AC48-ABC9-15CC883A94AF}"/>
              </a:ext>
            </a:extLst>
          </p:cNvPr>
          <p:cNvSpPr>
            <a:spLocks noGrp="1"/>
          </p:cNvSpPr>
          <p:nvPr>
            <p:ph type="title"/>
          </p:nvPr>
        </p:nvSpPr>
        <p:spPr/>
        <p:txBody>
          <a:bodyPr/>
          <a:lstStyle/>
          <a:p>
            <a:r>
              <a:rPr lang="en-US" dirty="0"/>
              <a:t>Task 1 – Player, Year Summary</a:t>
            </a:r>
          </a:p>
        </p:txBody>
      </p:sp>
      <p:pic>
        <p:nvPicPr>
          <p:cNvPr id="4" name="Picture 3">
            <a:extLst>
              <a:ext uri="{FF2B5EF4-FFF2-40B4-BE49-F238E27FC236}">
                <a16:creationId xmlns:a16="http://schemas.microsoft.com/office/drawing/2014/main" id="{14B6AE75-29F6-B64C-8161-1E440117CA80}"/>
              </a:ext>
            </a:extLst>
          </p:cNvPr>
          <p:cNvPicPr>
            <a:picLocks noChangeAspect="1"/>
          </p:cNvPicPr>
          <p:nvPr/>
        </p:nvPicPr>
        <p:blipFill>
          <a:blip r:embed="rId2"/>
          <a:stretch>
            <a:fillRect/>
          </a:stretch>
        </p:blipFill>
        <p:spPr>
          <a:xfrm>
            <a:off x="4953000" y="514350"/>
            <a:ext cx="3549650" cy="2876550"/>
          </a:xfrm>
          <a:prstGeom prst="rect">
            <a:avLst/>
          </a:prstGeom>
        </p:spPr>
      </p:pic>
      <p:sp>
        <p:nvSpPr>
          <p:cNvPr id="5" name="TextBox 4">
            <a:extLst>
              <a:ext uri="{FF2B5EF4-FFF2-40B4-BE49-F238E27FC236}">
                <a16:creationId xmlns:a16="http://schemas.microsoft.com/office/drawing/2014/main" id="{2378441E-A109-444E-A5CC-05168D17AF44}"/>
              </a:ext>
            </a:extLst>
          </p:cNvPr>
          <p:cNvSpPr txBox="1"/>
          <p:nvPr/>
        </p:nvSpPr>
        <p:spPr>
          <a:xfrm>
            <a:off x="4724400" y="3525173"/>
            <a:ext cx="4238661" cy="1169551"/>
          </a:xfrm>
          <a:prstGeom prst="rect">
            <a:avLst/>
          </a:prstGeom>
          <a:noFill/>
        </p:spPr>
        <p:txBody>
          <a:bodyPr wrap="non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The core of the data lake are the raw tables.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We clearly do not want to run this query every time</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we decide to examine and choose players.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Task 1 adds a processed, “wide flat” table to the</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data lake for subsequent processing.</a:t>
            </a:r>
          </a:p>
        </p:txBody>
      </p:sp>
    </p:spTree>
    <p:extLst>
      <p:ext uri="{BB962C8B-B14F-4D97-AF65-F5344CB8AC3E}">
        <p14:creationId xmlns:p14="http://schemas.microsoft.com/office/powerpoint/2010/main" val="28732373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C849F1-3F7E-E348-A18B-8B439C029233}"/>
              </a:ext>
            </a:extLst>
          </p:cNvPr>
          <p:cNvSpPr>
            <a:spLocks noGrp="1"/>
          </p:cNvSpPr>
          <p:nvPr>
            <p:ph idx="1"/>
          </p:nvPr>
        </p:nvSpPr>
        <p:spPr>
          <a:xfrm>
            <a:off x="48184" y="2019907"/>
            <a:ext cx="8915400" cy="2609243"/>
          </a:xfrm>
        </p:spPr>
        <p:txBody>
          <a:bodyPr/>
          <a:lstStyle/>
          <a:p>
            <a:r>
              <a:rPr lang="en-US" sz="1400" dirty="0"/>
              <a:t>Improve query performance by</a:t>
            </a:r>
            <a:br>
              <a:rPr lang="en-US" sz="1400" dirty="0"/>
            </a:br>
            <a:r>
              <a:rPr lang="en-US" sz="1400" dirty="0"/>
              <a:t>precomputing and saving:</a:t>
            </a:r>
          </a:p>
          <a:p>
            <a:pPr lvl="1"/>
            <a:r>
              <a:rPr lang="en-US" sz="1200" dirty="0"/>
              <a:t>JOINs</a:t>
            </a:r>
          </a:p>
          <a:p>
            <a:pPr lvl="1"/>
            <a:r>
              <a:rPr lang="en-US" sz="1200" dirty="0"/>
              <a:t>Aggregation</a:t>
            </a:r>
          </a:p>
          <a:p>
            <a:pPr lvl="1"/>
            <a:r>
              <a:rPr lang="en-US" sz="1200" dirty="0"/>
              <a:t>Derived/computed columns</a:t>
            </a:r>
          </a:p>
          <a:p>
            <a:r>
              <a:rPr lang="en-US" sz="1400" dirty="0"/>
              <a:t>One of the primary strength of the relational model is maintaining “integrity” when applications create, update and delete data. This relies on:</a:t>
            </a:r>
          </a:p>
          <a:p>
            <a:pPr lvl="1"/>
            <a:r>
              <a:rPr lang="en-US" sz="1200" dirty="0"/>
              <a:t>The core capabilities of the relational model, e.g. constraints.</a:t>
            </a:r>
          </a:p>
          <a:p>
            <a:pPr lvl="1"/>
            <a:r>
              <a:rPr lang="en-US" sz="1200" dirty="0"/>
              <a:t>A well-design database (We will cover a formal definition – “normalization” in more detail later.</a:t>
            </a:r>
          </a:p>
          <a:p>
            <a:r>
              <a:rPr lang="en-US" sz="1400" dirty="0"/>
              <a:t>Data models that are well designed for integrity are very bad for read only analysis queries.</a:t>
            </a:r>
            <a:br>
              <a:rPr lang="en-US" sz="1400" dirty="0"/>
            </a:br>
            <a:r>
              <a:rPr lang="en-US" sz="1400" dirty="0"/>
              <a:t>We will build and analyze wide flat tables as part of the analysis tasks in HW3, HW4 as projects.</a:t>
            </a:r>
          </a:p>
        </p:txBody>
      </p:sp>
      <p:sp>
        <p:nvSpPr>
          <p:cNvPr id="3" name="Title 2">
            <a:extLst>
              <a:ext uri="{FF2B5EF4-FFF2-40B4-BE49-F238E27FC236}">
                <a16:creationId xmlns:a16="http://schemas.microsoft.com/office/drawing/2014/main" id="{839879B1-D192-AF4A-ACC4-13B1CDE30EE4}"/>
              </a:ext>
            </a:extLst>
          </p:cNvPr>
          <p:cNvSpPr>
            <a:spLocks noGrp="1"/>
          </p:cNvSpPr>
          <p:nvPr>
            <p:ph type="title"/>
          </p:nvPr>
        </p:nvSpPr>
        <p:spPr/>
        <p:txBody>
          <a:bodyPr/>
          <a:lstStyle/>
          <a:p>
            <a:r>
              <a:rPr lang="en-US" dirty="0"/>
              <a:t>Wide Flat Tables</a:t>
            </a:r>
          </a:p>
        </p:txBody>
      </p:sp>
      <p:pic>
        <p:nvPicPr>
          <p:cNvPr id="4" name="Picture 3">
            <a:extLst>
              <a:ext uri="{FF2B5EF4-FFF2-40B4-BE49-F238E27FC236}">
                <a16:creationId xmlns:a16="http://schemas.microsoft.com/office/drawing/2014/main" id="{B63DF816-0C4F-EB40-902E-8E26F86C81AB}"/>
              </a:ext>
            </a:extLst>
          </p:cNvPr>
          <p:cNvPicPr>
            <a:picLocks noChangeAspect="1"/>
          </p:cNvPicPr>
          <p:nvPr/>
        </p:nvPicPr>
        <p:blipFill>
          <a:blip r:embed="rId2"/>
          <a:stretch>
            <a:fillRect/>
          </a:stretch>
        </p:blipFill>
        <p:spPr>
          <a:xfrm>
            <a:off x="3505200" y="536788"/>
            <a:ext cx="5591221" cy="2251867"/>
          </a:xfrm>
          <a:prstGeom prst="rect">
            <a:avLst/>
          </a:prstGeom>
        </p:spPr>
      </p:pic>
      <p:sp>
        <p:nvSpPr>
          <p:cNvPr id="5" name="TextBox 4">
            <a:extLst>
              <a:ext uri="{FF2B5EF4-FFF2-40B4-BE49-F238E27FC236}">
                <a16:creationId xmlns:a16="http://schemas.microsoft.com/office/drawing/2014/main" id="{F6F7205F-7C87-7446-8A12-8D75D5943E12}"/>
              </a:ext>
            </a:extLst>
          </p:cNvPr>
          <p:cNvSpPr txBox="1"/>
          <p:nvPr/>
        </p:nvSpPr>
        <p:spPr>
          <a:xfrm>
            <a:off x="6858000" y="666750"/>
            <a:ext cx="1764444" cy="830997"/>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Good</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for</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Integrity</a:t>
            </a:r>
          </a:p>
        </p:txBody>
      </p:sp>
      <p:sp>
        <p:nvSpPr>
          <p:cNvPr id="6" name="TextBox 5">
            <a:extLst>
              <a:ext uri="{FF2B5EF4-FFF2-40B4-BE49-F238E27FC236}">
                <a16:creationId xmlns:a16="http://schemas.microsoft.com/office/drawing/2014/main" id="{16C7608E-62CF-F84E-AA10-151605DFF2C9}"/>
              </a:ext>
            </a:extLst>
          </p:cNvPr>
          <p:cNvSpPr txBox="1"/>
          <p:nvPr/>
        </p:nvSpPr>
        <p:spPr>
          <a:xfrm>
            <a:off x="3505200" y="1662721"/>
            <a:ext cx="1410762" cy="830997"/>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Good</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for</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Query</a:t>
            </a:r>
          </a:p>
        </p:txBody>
      </p:sp>
      <p:pic>
        <p:nvPicPr>
          <p:cNvPr id="7" name="Picture 6">
            <a:extLst>
              <a:ext uri="{FF2B5EF4-FFF2-40B4-BE49-F238E27FC236}">
                <a16:creationId xmlns:a16="http://schemas.microsoft.com/office/drawing/2014/main" id="{D53FA812-F49A-7949-8BA1-3EB80024BFFC}"/>
              </a:ext>
            </a:extLst>
          </p:cNvPr>
          <p:cNvPicPr>
            <a:picLocks noChangeAspect="1"/>
          </p:cNvPicPr>
          <p:nvPr/>
        </p:nvPicPr>
        <p:blipFill>
          <a:blip r:embed="rId3"/>
          <a:stretch>
            <a:fillRect/>
          </a:stretch>
        </p:blipFill>
        <p:spPr>
          <a:xfrm>
            <a:off x="172570" y="536788"/>
            <a:ext cx="2975876" cy="1390650"/>
          </a:xfrm>
          <a:prstGeom prst="rect">
            <a:avLst/>
          </a:prstGeom>
        </p:spPr>
      </p:pic>
    </p:spTree>
    <p:extLst>
      <p:ext uri="{BB962C8B-B14F-4D97-AF65-F5344CB8AC3E}">
        <p14:creationId xmlns:p14="http://schemas.microsoft.com/office/powerpoint/2010/main" val="324662486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E78636-FDC4-7D42-B0C3-BE177560C66B}"/>
              </a:ext>
            </a:extLst>
          </p:cNvPr>
          <p:cNvSpPr>
            <a:spLocks noGrp="1"/>
          </p:cNvSpPr>
          <p:nvPr>
            <p:ph idx="1"/>
          </p:nvPr>
        </p:nvSpPr>
        <p:spPr/>
        <p:txBody>
          <a:bodyPr/>
          <a:lstStyle/>
          <a:p>
            <a:r>
              <a:rPr lang="en-US" dirty="0"/>
              <a:t>Analysis projects often include data from multiple sources and domains.</a:t>
            </a:r>
          </a:p>
          <a:p>
            <a:r>
              <a:rPr lang="en-US" dirty="0"/>
              <a:t>Consider an example:</a:t>
            </a:r>
          </a:p>
          <a:p>
            <a:pPr lvl="1"/>
            <a:r>
              <a:rPr lang="en-US" dirty="0"/>
              <a:t>Building the best “fantasy baseball team” is an optimization problem.</a:t>
            </a:r>
          </a:p>
          <a:p>
            <a:pPr lvl="1"/>
            <a:r>
              <a:rPr lang="en-US" dirty="0"/>
              <a:t>Find the “best” players at the “lowest price (salary).”</a:t>
            </a:r>
          </a:p>
          <a:p>
            <a:r>
              <a:rPr lang="en-US" dirty="0"/>
              <a:t>We have a few problems:</a:t>
            </a:r>
          </a:p>
          <a:p>
            <a:pPr lvl="1"/>
            <a:r>
              <a:rPr lang="en-US" dirty="0"/>
              <a:t>We must normalize old values to modern (constant) dollars.</a:t>
            </a:r>
          </a:p>
          <a:p>
            <a:pPr lvl="1"/>
            <a:r>
              <a:rPr lang="en-US" dirty="0"/>
              <a:t>There has been a general, upward trend in salaries. What matters is a player’s salary</a:t>
            </a:r>
            <a:br>
              <a:rPr lang="en-US" dirty="0"/>
            </a:br>
            <a:r>
              <a:rPr lang="en-US" dirty="0"/>
              <a:t>relative to the average salary for a year.</a:t>
            </a:r>
          </a:p>
          <a:p>
            <a:pPr lvl="1"/>
            <a:r>
              <a:rPr lang="en-US" dirty="0"/>
              <a:t>We have “missing” salaries:</a:t>
            </a:r>
          </a:p>
          <a:p>
            <a:pPr lvl="2"/>
            <a:r>
              <a:rPr lang="en-US" dirty="0"/>
              <a:t>No information before 1985.</a:t>
            </a:r>
          </a:p>
          <a:p>
            <a:pPr lvl="2"/>
            <a:r>
              <a:rPr lang="en-US" dirty="0"/>
              <a:t>Missing some entries in the range 1985-present.</a:t>
            </a:r>
          </a:p>
          <a:p>
            <a:r>
              <a:rPr lang="en-US" dirty="0"/>
              <a:t>We will just do a hypothetical normalization right now.</a:t>
            </a:r>
          </a:p>
        </p:txBody>
      </p:sp>
      <p:sp>
        <p:nvSpPr>
          <p:cNvPr id="3" name="Title 2">
            <a:extLst>
              <a:ext uri="{FF2B5EF4-FFF2-40B4-BE49-F238E27FC236}">
                <a16:creationId xmlns:a16="http://schemas.microsoft.com/office/drawing/2014/main" id="{58546361-06BE-3A4D-84A6-0043E6D0A57E}"/>
              </a:ext>
            </a:extLst>
          </p:cNvPr>
          <p:cNvSpPr>
            <a:spLocks noGrp="1"/>
          </p:cNvSpPr>
          <p:nvPr>
            <p:ph type="title"/>
          </p:nvPr>
        </p:nvSpPr>
        <p:spPr/>
        <p:txBody>
          <a:bodyPr/>
          <a:lstStyle/>
          <a:p>
            <a:r>
              <a:rPr lang="en-US" dirty="0"/>
              <a:t>External Information</a:t>
            </a:r>
          </a:p>
        </p:txBody>
      </p:sp>
    </p:spTree>
    <p:extLst>
      <p:ext uri="{BB962C8B-B14F-4D97-AF65-F5344CB8AC3E}">
        <p14:creationId xmlns:p14="http://schemas.microsoft.com/office/powerpoint/2010/main" val="122865782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DE0E0-7BFC-E84A-8A9F-A2642DB4F69B}"/>
              </a:ext>
            </a:extLst>
          </p:cNvPr>
          <p:cNvSpPr>
            <a:spLocks noGrp="1"/>
          </p:cNvSpPr>
          <p:nvPr>
            <p:ph type="title"/>
          </p:nvPr>
        </p:nvSpPr>
        <p:spPr/>
        <p:txBody>
          <a:bodyPr/>
          <a:lstStyle/>
          <a:p>
            <a:r>
              <a:rPr lang="en-US" dirty="0"/>
              <a:t>Normalize the Value of the Dollar</a:t>
            </a:r>
          </a:p>
        </p:txBody>
      </p:sp>
      <p:sp>
        <p:nvSpPr>
          <p:cNvPr id="3" name="Content Placeholder 2">
            <a:extLst>
              <a:ext uri="{FF2B5EF4-FFF2-40B4-BE49-F238E27FC236}">
                <a16:creationId xmlns:a16="http://schemas.microsoft.com/office/drawing/2014/main" id="{5E3AAEE9-DE38-574B-9436-38EDAF9298D9}"/>
              </a:ext>
            </a:extLst>
          </p:cNvPr>
          <p:cNvSpPr>
            <a:spLocks noGrp="1"/>
          </p:cNvSpPr>
          <p:nvPr>
            <p:ph idx="1"/>
          </p:nvPr>
        </p:nvSpPr>
        <p:spPr/>
        <p:txBody>
          <a:bodyPr/>
          <a:lstStyle/>
          <a:p>
            <a:r>
              <a:rPr lang="en-US" sz="1400" dirty="0"/>
              <a:t>“A constant dollar is an adjusted value of currency used to compare dollar values from one period to another.”</a:t>
            </a:r>
            <a:br>
              <a:rPr lang="en-US" sz="1400" dirty="0"/>
            </a:br>
            <a:r>
              <a:rPr lang="en-US" sz="1400" dirty="0">
                <a:hlinkClick r:id="rId2"/>
              </a:rPr>
              <a:t>(Investopedia)</a:t>
            </a:r>
            <a:endParaRPr lang="en-US" sz="1400" dirty="0"/>
          </a:p>
          <a:p>
            <a:r>
              <a:rPr lang="en-US" sz="1400" dirty="0"/>
              <a:t>“To accurately compare income over time, users should adjust the summary measures (medians, means, etc.) for changes in cost of living (prices).”</a:t>
            </a:r>
            <a:br>
              <a:rPr lang="en-US" sz="1400" dirty="0"/>
            </a:br>
            <a:r>
              <a:rPr lang="en-US" sz="1400" dirty="0">
                <a:hlinkClick r:id="rId3"/>
              </a:rPr>
              <a:t>(US Census).</a:t>
            </a:r>
            <a:endParaRPr lang="en-US" sz="1400" dirty="0"/>
          </a:p>
          <a:p>
            <a:r>
              <a:rPr lang="en-US" sz="1400" dirty="0"/>
              <a:t>This is not an MBA or economics class.</a:t>
            </a:r>
            <a:br>
              <a:rPr lang="en-US" sz="1400" dirty="0"/>
            </a:br>
            <a:r>
              <a:rPr lang="en-US" sz="1400" dirty="0"/>
              <a:t>We are just going to do something</a:t>
            </a:r>
            <a:br>
              <a:rPr lang="en-US" sz="1400" dirty="0"/>
            </a:br>
            <a:r>
              <a:rPr lang="en-US" sz="1400" dirty="0"/>
              <a:t>hypothetical and simple.</a:t>
            </a:r>
          </a:p>
          <a:p>
            <a:r>
              <a:rPr lang="en-US" sz="1400" dirty="0"/>
              <a:t>“To use the CPI-U-RS to inflation adjust an income estimate from 1995 dollars to 2019 dollars, multiply the 1995 estimate by the CPI-U-RS from 2019 (376.5) divided by the CPI-U-RS from 1995 (225.3)”</a:t>
            </a:r>
            <a:br>
              <a:rPr lang="en-US" sz="1400" dirty="0"/>
            </a:br>
            <a:r>
              <a:rPr lang="en-US" sz="1400" dirty="0">
                <a:hlinkClick r:id="rId3"/>
              </a:rPr>
              <a:t>(US Census)</a:t>
            </a:r>
            <a:endParaRPr lang="en-US" sz="1400" dirty="0"/>
          </a:p>
        </p:txBody>
      </p:sp>
      <p:sp>
        <p:nvSpPr>
          <p:cNvPr id="4" name="Content Placeholder 3">
            <a:extLst>
              <a:ext uri="{FF2B5EF4-FFF2-40B4-BE49-F238E27FC236}">
                <a16:creationId xmlns:a16="http://schemas.microsoft.com/office/drawing/2014/main" id="{DC849E97-0AC0-9F49-9319-5107D3AD2BC3}"/>
              </a:ext>
            </a:extLst>
          </p:cNvPr>
          <p:cNvSpPr>
            <a:spLocks noGrp="1"/>
          </p:cNvSpPr>
          <p:nvPr>
            <p:ph idx="10"/>
          </p:nvPr>
        </p:nvSpPr>
        <p:spPr>
          <a:xfrm>
            <a:off x="3200400" y="4017929"/>
            <a:ext cx="5596703" cy="573122"/>
          </a:xfrm>
        </p:spPr>
        <p:txBody>
          <a:bodyPr/>
          <a:lstStyle/>
          <a:p>
            <a:r>
              <a:rPr lang="en-US" sz="1400" dirty="0"/>
              <a:t>A 1995 salary of $100,000 is $ (376.5 / 225.3)*100000  = $167110.</a:t>
            </a:r>
          </a:p>
          <a:p>
            <a:r>
              <a:rPr lang="en-US" sz="1400" dirty="0"/>
              <a:t>We will compute the inflation adjusted, average annual salary.</a:t>
            </a:r>
          </a:p>
        </p:txBody>
      </p:sp>
      <p:pic>
        <p:nvPicPr>
          <p:cNvPr id="5" name="Picture 4">
            <a:extLst>
              <a:ext uri="{FF2B5EF4-FFF2-40B4-BE49-F238E27FC236}">
                <a16:creationId xmlns:a16="http://schemas.microsoft.com/office/drawing/2014/main" id="{0D28630E-6CF4-5542-9484-A2B17474CC9C}"/>
              </a:ext>
            </a:extLst>
          </p:cNvPr>
          <p:cNvPicPr>
            <a:picLocks noChangeAspect="1"/>
          </p:cNvPicPr>
          <p:nvPr/>
        </p:nvPicPr>
        <p:blipFill>
          <a:blip r:embed="rId4"/>
          <a:stretch>
            <a:fillRect/>
          </a:stretch>
        </p:blipFill>
        <p:spPr>
          <a:xfrm>
            <a:off x="6324600" y="57150"/>
            <a:ext cx="1816645" cy="3960779"/>
          </a:xfrm>
          <a:prstGeom prst="rect">
            <a:avLst/>
          </a:prstGeom>
        </p:spPr>
      </p:pic>
    </p:spTree>
    <p:extLst>
      <p:ext uri="{BB962C8B-B14F-4D97-AF65-F5344CB8AC3E}">
        <p14:creationId xmlns:p14="http://schemas.microsoft.com/office/powerpoint/2010/main" val="28293895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FDC23C-D497-2048-BD9A-E2B383FE7B3E}"/>
              </a:ext>
            </a:extLst>
          </p:cNvPr>
          <p:cNvSpPr>
            <a:spLocks noGrp="1"/>
          </p:cNvSpPr>
          <p:nvPr>
            <p:ph idx="1"/>
          </p:nvPr>
        </p:nvSpPr>
        <p:spPr>
          <a:xfrm>
            <a:off x="152400" y="590550"/>
            <a:ext cx="4876800" cy="4038600"/>
          </a:xfrm>
        </p:spPr>
        <p:txBody>
          <a:bodyPr/>
          <a:lstStyle/>
          <a:p>
            <a:pPr marL="0" indent="0">
              <a:buNone/>
            </a:pPr>
            <a:r>
              <a:rPr lang="en-US" sz="1100" dirty="0">
                <a:solidFill>
                  <a:srgbClr val="CC7832"/>
                </a:solidFill>
              </a:rPr>
              <a:t>with </a:t>
            </a:r>
            <a:r>
              <a:rPr lang="en-US" sz="1100" dirty="0" err="1"/>
              <a:t>annual_average_salary</a:t>
            </a:r>
            <a:r>
              <a:rPr lang="en-US" sz="1100" dirty="0"/>
              <a:t> </a:t>
            </a:r>
            <a:r>
              <a:rPr lang="en-US" sz="1100" dirty="0">
                <a:solidFill>
                  <a:srgbClr val="CC7832"/>
                </a:solidFill>
              </a:rPr>
              <a:t>as</a:t>
            </a:r>
            <a:br>
              <a:rPr lang="en-US" sz="1100" dirty="0">
                <a:solidFill>
                  <a:srgbClr val="CC7832"/>
                </a:solidFill>
              </a:rPr>
            </a:br>
            <a:r>
              <a:rPr lang="en-US" sz="1100" dirty="0">
                <a:solidFill>
                  <a:srgbClr val="CC7832"/>
                </a:solidFill>
              </a:rPr>
              <a:t>    </a:t>
            </a:r>
            <a:r>
              <a:rPr lang="en-US" sz="1100" dirty="0"/>
              <a:t>(</a:t>
            </a:r>
            <a:br>
              <a:rPr lang="en-US" sz="1100" dirty="0"/>
            </a:br>
            <a:r>
              <a:rPr lang="en-US" sz="1100" dirty="0"/>
              <a:t>        </a:t>
            </a:r>
            <a:r>
              <a:rPr lang="en-US" sz="1100" dirty="0">
                <a:solidFill>
                  <a:srgbClr val="CC7832"/>
                </a:solidFill>
              </a:rPr>
              <a:t>select </a:t>
            </a:r>
            <a:r>
              <a:rPr lang="en-US" sz="1100" dirty="0" err="1">
                <a:solidFill>
                  <a:srgbClr val="9876AA"/>
                </a:solidFill>
              </a:rPr>
              <a:t>yearid</a:t>
            </a:r>
            <a:r>
              <a:rPr lang="en-US" sz="1100" dirty="0">
                <a:solidFill>
                  <a:srgbClr val="CC7832"/>
                </a:solidFill>
              </a:rPr>
              <a:t>, </a:t>
            </a:r>
            <a:r>
              <a:rPr lang="en-US" sz="1100" dirty="0">
                <a:solidFill>
                  <a:srgbClr val="FFC66D"/>
                </a:solidFill>
              </a:rPr>
              <a:t>round</a:t>
            </a:r>
            <a:r>
              <a:rPr lang="en-US" sz="1100" dirty="0"/>
              <a:t>(</a:t>
            </a:r>
            <a:r>
              <a:rPr lang="en-US" sz="1100" dirty="0">
                <a:solidFill>
                  <a:srgbClr val="FFC66D"/>
                </a:solidFill>
              </a:rPr>
              <a:t>avg</a:t>
            </a:r>
            <a:r>
              <a:rPr lang="en-US" sz="1100" dirty="0"/>
              <a:t>(</a:t>
            </a:r>
            <a:r>
              <a:rPr lang="en-US" sz="1100" dirty="0">
                <a:solidFill>
                  <a:srgbClr val="9876AA"/>
                </a:solidFill>
              </a:rPr>
              <a:t>salary</a:t>
            </a:r>
            <a:r>
              <a:rPr lang="en-US" sz="1100" dirty="0"/>
              <a:t>)</a:t>
            </a:r>
            <a:r>
              <a:rPr lang="en-US" sz="1100" dirty="0">
                <a:solidFill>
                  <a:srgbClr val="CC7832"/>
                </a:solidFill>
              </a:rPr>
              <a:t>,</a:t>
            </a:r>
            <a:r>
              <a:rPr lang="en-US" sz="1100" dirty="0">
                <a:solidFill>
                  <a:srgbClr val="6897BB"/>
                </a:solidFill>
              </a:rPr>
              <a:t>0</a:t>
            </a:r>
            <a:r>
              <a:rPr lang="en-US" sz="1100" dirty="0"/>
              <a:t>) </a:t>
            </a:r>
            <a:r>
              <a:rPr lang="en-US" sz="1100" dirty="0">
                <a:solidFill>
                  <a:srgbClr val="CC7832"/>
                </a:solidFill>
              </a:rPr>
              <a:t>as </a:t>
            </a:r>
            <a:r>
              <a:rPr lang="en-US" sz="1100" dirty="0" err="1"/>
              <a:t>avg_salary</a:t>
            </a:r>
            <a:r>
              <a:rPr lang="en-US" sz="1100" dirty="0"/>
              <a:t> </a:t>
            </a:r>
            <a:r>
              <a:rPr lang="en-US" sz="1100" dirty="0">
                <a:solidFill>
                  <a:srgbClr val="CC7832"/>
                </a:solidFill>
              </a:rPr>
              <a:t>from</a:t>
            </a:r>
            <a:br>
              <a:rPr lang="en-US" sz="1100" dirty="0">
                <a:solidFill>
                  <a:srgbClr val="CC7832"/>
                </a:solidFill>
              </a:rPr>
            </a:br>
            <a:r>
              <a:rPr lang="en-US" sz="1100" dirty="0">
                <a:solidFill>
                  <a:srgbClr val="CC7832"/>
                </a:solidFill>
              </a:rPr>
              <a:t>            </a:t>
            </a:r>
            <a:r>
              <a:rPr lang="en-US" sz="1100" dirty="0" err="1"/>
              <a:t>lahmansbaseballdb.salaries</a:t>
            </a:r>
            <a:r>
              <a:rPr lang="en-US" sz="1100" dirty="0"/>
              <a:t> </a:t>
            </a:r>
            <a:r>
              <a:rPr lang="en-US" sz="1100" dirty="0">
                <a:solidFill>
                  <a:srgbClr val="CC7832"/>
                </a:solidFill>
              </a:rPr>
              <a:t>group by </a:t>
            </a:r>
            <a:r>
              <a:rPr lang="en-US" sz="1100" dirty="0" err="1">
                <a:solidFill>
                  <a:srgbClr val="9876AA"/>
                </a:solidFill>
              </a:rPr>
              <a:t>yearid</a:t>
            </a:r>
            <a:br>
              <a:rPr lang="en-US" sz="1100" dirty="0">
                <a:solidFill>
                  <a:srgbClr val="9876AA"/>
                </a:solidFill>
              </a:rPr>
            </a:br>
            <a:r>
              <a:rPr lang="en-US" sz="1100" dirty="0">
                <a:solidFill>
                  <a:srgbClr val="9876AA"/>
                </a:solidFill>
              </a:rPr>
              <a:t>    </a:t>
            </a:r>
            <a:r>
              <a:rPr lang="en-US" sz="1100" dirty="0"/>
              <a:t>)</a:t>
            </a:r>
            <a:r>
              <a:rPr lang="en-US" sz="1100" dirty="0">
                <a:solidFill>
                  <a:srgbClr val="CC7832"/>
                </a:solidFill>
              </a:rPr>
              <a:t>,</a:t>
            </a:r>
            <a:br>
              <a:rPr lang="en-US" sz="1100" dirty="0">
                <a:solidFill>
                  <a:srgbClr val="CC7832"/>
                </a:solidFill>
              </a:rPr>
            </a:br>
            <a:r>
              <a:rPr lang="en-US" sz="1100" dirty="0" err="1"/>
              <a:t>normalized_averages</a:t>
            </a:r>
            <a:r>
              <a:rPr lang="en-US" sz="1100" dirty="0"/>
              <a:t> </a:t>
            </a:r>
            <a:r>
              <a:rPr lang="en-US" sz="1100" dirty="0">
                <a:solidFill>
                  <a:srgbClr val="CC7832"/>
                </a:solidFill>
              </a:rPr>
              <a:t>as</a:t>
            </a:r>
            <a:br>
              <a:rPr lang="en-US" sz="1100" dirty="0">
                <a:solidFill>
                  <a:srgbClr val="CC7832"/>
                </a:solidFill>
              </a:rPr>
            </a:br>
            <a:r>
              <a:rPr lang="en-US" sz="1100" dirty="0">
                <a:solidFill>
                  <a:srgbClr val="CC7832"/>
                </a:solidFill>
              </a:rPr>
              <a:t>         </a:t>
            </a:r>
            <a:r>
              <a:rPr lang="en-US" sz="1100" dirty="0"/>
              <a:t>(</a:t>
            </a:r>
            <a:br>
              <a:rPr lang="en-US" sz="1100" dirty="0"/>
            </a:br>
            <a:r>
              <a:rPr lang="en-US" sz="1100" dirty="0"/>
              <a:t>             </a:t>
            </a:r>
            <a:r>
              <a:rPr lang="en-US" sz="1100" dirty="0">
                <a:solidFill>
                  <a:srgbClr val="CC7832"/>
                </a:solidFill>
              </a:rPr>
              <a:t>select </a:t>
            </a:r>
            <a:r>
              <a:rPr lang="en-US" sz="1100" dirty="0" err="1">
                <a:solidFill>
                  <a:srgbClr val="9876AA"/>
                </a:solidFill>
              </a:rPr>
              <a:t>yearid</a:t>
            </a:r>
            <a:r>
              <a:rPr lang="en-US" sz="1100" dirty="0">
                <a:solidFill>
                  <a:srgbClr val="CC7832"/>
                </a:solidFill>
              </a:rPr>
              <a:t>, </a:t>
            </a:r>
            <a:r>
              <a:rPr lang="en-US" sz="1100" dirty="0" err="1"/>
              <a:t>avg_salary</a:t>
            </a:r>
            <a:r>
              <a:rPr lang="en-US" sz="1100" dirty="0">
                <a:solidFill>
                  <a:srgbClr val="CC7832"/>
                </a:solidFill>
              </a:rPr>
              <a:t>, </a:t>
            </a:r>
            <a:r>
              <a:rPr lang="en-US" sz="1100" dirty="0" err="1"/>
              <a:t>cpi.</a:t>
            </a:r>
            <a:r>
              <a:rPr lang="en-US" sz="1100" dirty="0" err="1">
                <a:solidFill>
                  <a:srgbClr val="9876AA"/>
                </a:solidFill>
              </a:rPr>
              <a:t>value</a:t>
            </a:r>
            <a:r>
              <a:rPr lang="en-US" sz="1100" dirty="0">
                <a:solidFill>
                  <a:srgbClr val="9876AA"/>
                </a:solidFill>
              </a:rPr>
              <a:t>  </a:t>
            </a:r>
            <a:r>
              <a:rPr lang="en-US" sz="1100" dirty="0">
                <a:solidFill>
                  <a:srgbClr val="CC7832"/>
                </a:solidFill>
              </a:rPr>
              <a:t>as </a:t>
            </a:r>
            <a:r>
              <a:rPr lang="en-US" sz="1100" dirty="0" err="1"/>
              <a:t>salary_factor</a:t>
            </a:r>
            <a:r>
              <a:rPr lang="en-US" sz="1100" dirty="0">
                <a:solidFill>
                  <a:srgbClr val="CC7832"/>
                </a:solidFill>
              </a:rPr>
              <a:t>,</a:t>
            </a:r>
            <a:br>
              <a:rPr lang="en-US" sz="1100" dirty="0">
                <a:solidFill>
                  <a:srgbClr val="CC7832"/>
                </a:solidFill>
              </a:rPr>
            </a:br>
            <a:r>
              <a:rPr lang="en-US" sz="1100" dirty="0">
                <a:solidFill>
                  <a:srgbClr val="CC7832"/>
                </a:solidFill>
              </a:rPr>
              <a:t>                    </a:t>
            </a:r>
            <a:r>
              <a:rPr lang="en-US" sz="1100" dirty="0">
                <a:solidFill>
                  <a:srgbClr val="FFC66D"/>
                </a:solidFill>
              </a:rPr>
              <a:t>round</a:t>
            </a:r>
            <a:r>
              <a:rPr lang="en-US" sz="1100" dirty="0"/>
              <a:t>((</a:t>
            </a:r>
            <a:r>
              <a:rPr lang="en-US" sz="1100" dirty="0" err="1"/>
              <a:t>avg_salary</a:t>
            </a:r>
            <a:r>
              <a:rPr lang="en-US" sz="1100" dirty="0"/>
              <a:t> / </a:t>
            </a:r>
            <a:r>
              <a:rPr lang="en-US" sz="1100" dirty="0" err="1"/>
              <a:t>cpi.</a:t>
            </a:r>
            <a:r>
              <a:rPr lang="en-US" sz="1100" dirty="0" err="1">
                <a:solidFill>
                  <a:srgbClr val="9876AA"/>
                </a:solidFill>
              </a:rPr>
              <a:t>value</a:t>
            </a:r>
            <a:r>
              <a:rPr lang="en-US" sz="1100" dirty="0"/>
              <a:t>)</a:t>
            </a:r>
            <a:r>
              <a:rPr lang="en-US" sz="1100" dirty="0">
                <a:solidFill>
                  <a:srgbClr val="CC7832"/>
                </a:solidFill>
              </a:rPr>
              <a:t>, </a:t>
            </a:r>
            <a:r>
              <a:rPr lang="en-US" sz="1100" dirty="0">
                <a:solidFill>
                  <a:srgbClr val="6897BB"/>
                </a:solidFill>
              </a:rPr>
              <a:t>0</a:t>
            </a:r>
            <a:r>
              <a:rPr lang="en-US" sz="1100" dirty="0"/>
              <a:t>) </a:t>
            </a:r>
            <a:r>
              <a:rPr lang="en-US" sz="1100" dirty="0">
                <a:solidFill>
                  <a:srgbClr val="CC7832"/>
                </a:solidFill>
              </a:rPr>
              <a:t>as </a:t>
            </a:r>
            <a:r>
              <a:rPr lang="en-US" sz="1100" dirty="0" err="1"/>
              <a:t>normalized_avg_salary</a:t>
            </a:r>
            <a:br>
              <a:rPr lang="en-US" sz="1100" dirty="0"/>
            </a:br>
            <a:r>
              <a:rPr lang="en-US" sz="1100" dirty="0"/>
              <a:t>             </a:t>
            </a:r>
            <a:r>
              <a:rPr lang="en-US" sz="1100" dirty="0">
                <a:solidFill>
                  <a:srgbClr val="CC7832"/>
                </a:solidFill>
              </a:rPr>
              <a:t>from </a:t>
            </a:r>
            <a:r>
              <a:rPr lang="en-US" sz="1100" dirty="0" err="1"/>
              <a:t>annual_average_salary</a:t>
            </a:r>
            <a:br>
              <a:rPr lang="en-US" sz="1100" dirty="0"/>
            </a:br>
            <a:r>
              <a:rPr lang="en-US" sz="1100" dirty="0"/>
              <a:t>                    </a:t>
            </a:r>
            <a:r>
              <a:rPr lang="en-US" sz="1100" dirty="0">
                <a:solidFill>
                  <a:srgbClr val="CC7832"/>
                </a:solidFill>
              </a:rPr>
              <a:t>join </a:t>
            </a:r>
            <a:r>
              <a:rPr lang="en-US" sz="1100" dirty="0" err="1"/>
              <a:t>cpi</a:t>
            </a:r>
            <a:r>
              <a:rPr lang="en-US" sz="1100" dirty="0"/>
              <a:t> </a:t>
            </a:r>
            <a:r>
              <a:rPr lang="en-US" sz="1100" dirty="0">
                <a:solidFill>
                  <a:srgbClr val="CC7832"/>
                </a:solidFill>
              </a:rPr>
              <a:t>on </a:t>
            </a:r>
            <a:r>
              <a:rPr lang="en-US" sz="1100" dirty="0" err="1">
                <a:solidFill>
                  <a:srgbClr val="9876AA"/>
                </a:solidFill>
              </a:rPr>
              <a:t>yearid</a:t>
            </a:r>
            <a:r>
              <a:rPr lang="en-US" sz="1100" dirty="0"/>
              <a:t>=</a:t>
            </a:r>
            <a:r>
              <a:rPr lang="en-US" sz="1100" dirty="0" err="1"/>
              <a:t>cpi.</a:t>
            </a:r>
            <a:r>
              <a:rPr lang="en-US" sz="1100" dirty="0" err="1">
                <a:solidFill>
                  <a:srgbClr val="9876AA"/>
                </a:solidFill>
              </a:rPr>
              <a:t>CPI_US_I</a:t>
            </a:r>
            <a:br>
              <a:rPr lang="en-US" sz="1100" dirty="0">
                <a:solidFill>
                  <a:srgbClr val="9876AA"/>
                </a:solidFill>
              </a:rPr>
            </a:br>
            <a:r>
              <a:rPr lang="en-US" sz="1100" dirty="0">
                <a:solidFill>
                  <a:srgbClr val="9876AA"/>
                </a:solidFill>
              </a:rPr>
              <a:t>         </a:t>
            </a:r>
            <a:r>
              <a:rPr lang="en-US" sz="1100" dirty="0"/>
              <a:t>)</a:t>
            </a:r>
            <a:r>
              <a:rPr lang="en-US" sz="1100" dirty="0">
                <a:solidFill>
                  <a:srgbClr val="CC7832"/>
                </a:solidFill>
              </a:rPr>
              <a:t>,</a:t>
            </a:r>
            <a:br>
              <a:rPr lang="en-US" sz="1100" dirty="0">
                <a:solidFill>
                  <a:srgbClr val="CC7832"/>
                </a:solidFill>
              </a:rPr>
            </a:br>
            <a:r>
              <a:rPr lang="en-US" sz="1100" dirty="0" err="1"/>
              <a:t>averages_and_yoy</a:t>
            </a:r>
            <a:r>
              <a:rPr lang="en-US" sz="1100" dirty="0"/>
              <a:t> </a:t>
            </a:r>
            <a:r>
              <a:rPr lang="en-US" sz="1100" dirty="0">
                <a:solidFill>
                  <a:srgbClr val="CC7832"/>
                </a:solidFill>
              </a:rPr>
              <a:t>as</a:t>
            </a:r>
            <a:br>
              <a:rPr lang="en-US" sz="1100" dirty="0">
                <a:solidFill>
                  <a:srgbClr val="CC7832"/>
                </a:solidFill>
              </a:rPr>
            </a:br>
            <a:r>
              <a:rPr lang="en-US" sz="1100" dirty="0">
                <a:solidFill>
                  <a:srgbClr val="CC7832"/>
                </a:solidFill>
              </a:rPr>
              <a:t>    </a:t>
            </a:r>
            <a:r>
              <a:rPr lang="en-US" sz="1100" dirty="0"/>
              <a:t>(</a:t>
            </a:r>
            <a:br>
              <a:rPr lang="en-US" sz="1100" dirty="0"/>
            </a:br>
            <a:r>
              <a:rPr lang="en-US" sz="1100" dirty="0"/>
              <a:t>        </a:t>
            </a:r>
            <a:r>
              <a:rPr lang="en-US" sz="1100" dirty="0">
                <a:solidFill>
                  <a:srgbClr val="CC7832"/>
                </a:solidFill>
              </a:rPr>
              <a:t>select </a:t>
            </a:r>
            <a:r>
              <a:rPr lang="en-US" sz="1100" dirty="0" err="1"/>
              <a:t>a.</a:t>
            </a:r>
            <a:r>
              <a:rPr lang="en-US" sz="1100" dirty="0" err="1">
                <a:solidFill>
                  <a:srgbClr val="9876AA"/>
                </a:solidFill>
              </a:rPr>
              <a:t>yearid</a:t>
            </a:r>
            <a:r>
              <a:rPr lang="en-US" sz="1100" dirty="0">
                <a:solidFill>
                  <a:srgbClr val="CC7832"/>
                </a:solidFill>
              </a:rPr>
              <a:t>, </a:t>
            </a:r>
            <a:r>
              <a:rPr lang="en-US" sz="1100" dirty="0" err="1"/>
              <a:t>a.avg_salary</a:t>
            </a:r>
            <a:r>
              <a:rPr lang="en-US" sz="1100" dirty="0">
                <a:solidFill>
                  <a:srgbClr val="CC7832"/>
                </a:solidFill>
              </a:rPr>
              <a:t>, </a:t>
            </a:r>
            <a:r>
              <a:rPr lang="en-US" sz="1100" dirty="0" err="1"/>
              <a:t>a.salary_factor</a:t>
            </a:r>
            <a:r>
              <a:rPr lang="en-US" sz="1100" dirty="0">
                <a:solidFill>
                  <a:srgbClr val="CC7832"/>
                </a:solidFill>
              </a:rPr>
              <a:t>, </a:t>
            </a:r>
            <a:r>
              <a:rPr lang="en-US" sz="1100" dirty="0" err="1"/>
              <a:t>b.avg_salary</a:t>
            </a:r>
            <a:r>
              <a:rPr lang="en-US" sz="1100" dirty="0"/>
              <a:t> </a:t>
            </a:r>
            <a:r>
              <a:rPr lang="en-US" sz="1100" dirty="0">
                <a:solidFill>
                  <a:srgbClr val="CC7832"/>
                </a:solidFill>
              </a:rPr>
              <a:t>as </a:t>
            </a:r>
            <a:r>
              <a:rPr lang="en-US" sz="1100" dirty="0" err="1"/>
              <a:t>prior_avg_salary</a:t>
            </a:r>
            <a:r>
              <a:rPr lang="en-US" sz="1100" dirty="0">
                <a:solidFill>
                  <a:srgbClr val="CC7832"/>
                </a:solidFill>
              </a:rPr>
              <a:t>,</a:t>
            </a:r>
            <a:br>
              <a:rPr lang="en-US" sz="1100" dirty="0">
                <a:solidFill>
                  <a:srgbClr val="CC7832"/>
                </a:solidFill>
              </a:rPr>
            </a:br>
            <a:r>
              <a:rPr lang="en-US" sz="1100" dirty="0">
                <a:solidFill>
                  <a:srgbClr val="CC7832"/>
                </a:solidFill>
              </a:rPr>
              <a:t>               </a:t>
            </a:r>
            <a:r>
              <a:rPr lang="en-US" sz="1100" dirty="0" err="1"/>
              <a:t>b.salary_factor</a:t>
            </a:r>
            <a:r>
              <a:rPr lang="en-US" sz="1100" dirty="0"/>
              <a:t> </a:t>
            </a:r>
            <a:r>
              <a:rPr lang="en-US" sz="1100" dirty="0">
                <a:solidFill>
                  <a:srgbClr val="CC7832"/>
                </a:solidFill>
              </a:rPr>
              <a:t>as </a:t>
            </a:r>
            <a:r>
              <a:rPr lang="en-US" sz="1100" dirty="0" err="1"/>
              <a:t>prior_salary_factor</a:t>
            </a:r>
            <a:br>
              <a:rPr lang="en-US" sz="1100" dirty="0"/>
            </a:br>
            <a:r>
              <a:rPr lang="en-US" sz="1100" dirty="0"/>
              <a:t>            </a:t>
            </a:r>
            <a:r>
              <a:rPr lang="en-US" sz="1100" dirty="0">
                <a:solidFill>
                  <a:srgbClr val="CC7832"/>
                </a:solidFill>
              </a:rPr>
              <a:t>from </a:t>
            </a:r>
            <a:r>
              <a:rPr lang="en-US" sz="1100" dirty="0" err="1"/>
              <a:t>normalized_averages</a:t>
            </a:r>
            <a:r>
              <a:rPr lang="en-US" sz="1100" dirty="0"/>
              <a:t> </a:t>
            </a:r>
            <a:r>
              <a:rPr lang="en-US" sz="1100" dirty="0">
                <a:solidFill>
                  <a:srgbClr val="CC7832"/>
                </a:solidFill>
              </a:rPr>
              <a:t>as </a:t>
            </a:r>
            <a:r>
              <a:rPr lang="en-US" sz="1100" dirty="0"/>
              <a:t>a </a:t>
            </a:r>
            <a:r>
              <a:rPr lang="en-US" sz="1100" dirty="0">
                <a:solidFill>
                  <a:srgbClr val="CC7832"/>
                </a:solidFill>
              </a:rPr>
              <a:t>join </a:t>
            </a:r>
            <a:r>
              <a:rPr lang="en-US" sz="1100" dirty="0" err="1"/>
              <a:t>normalized_averages</a:t>
            </a:r>
            <a:r>
              <a:rPr lang="en-US" sz="1100" dirty="0"/>
              <a:t> </a:t>
            </a:r>
            <a:r>
              <a:rPr lang="en-US" sz="1100" dirty="0">
                <a:solidFill>
                  <a:srgbClr val="CC7832"/>
                </a:solidFill>
              </a:rPr>
              <a:t>as </a:t>
            </a:r>
            <a:r>
              <a:rPr lang="en-US" sz="1100" dirty="0"/>
              <a:t>b</a:t>
            </a:r>
            <a:br>
              <a:rPr lang="en-US" sz="1100" dirty="0"/>
            </a:br>
            <a:r>
              <a:rPr lang="en-US" sz="1100" dirty="0"/>
              <a:t>                </a:t>
            </a:r>
            <a:r>
              <a:rPr lang="en-US" sz="1100" dirty="0">
                <a:solidFill>
                  <a:srgbClr val="CC7832"/>
                </a:solidFill>
              </a:rPr>
              <a:t>on </a:t>
            </a:r>
            <a:r>
              <a:rPr lang="en-US" sz="1100" dirty="0" err="1"/>
              <a:t>a.</a:t>
            </a:r>
            <a:r>
              <a:rPr lang="en-US" sz="1100" dirty="0" err="1">
                <a:solidFill>
                  <a:srgbClr val="9876AA"/>
                </a:solidFill>
              </a:rPr>
              <a:t>yearid</a:t>
            </a:r>
            <a:r>
              <a:rPr lang="en-US" sz="1100" dirty="0"/>
              <a:t>=b.</a:t>
            </a:r>
            <a:r>
              <a:rPr lang="en-US" sz="1100" dirty="0">
                <a:solidFill>
                  <a:srgbClr val="9876AA"/>
                </a:solidFill>
              </a:rPr>
              <a:t>yearid</a:t>
            </a:r>
            <a:r>
              <a:rPr lang="en-US" sz="1100" dirty="0"/>
              <a:t>+</a:t>
            </a:r>
            <a:r>
              <a:rPr lang="en-US" sz="1100" dirty="0">
                <a:solidFill>
                  <a:srgbClr val="6897BB"/>
                </a:solidFill>
              </a:rPr>
              <a:t>1</a:t>
            </a:r>
            <a:br>
              <a:rPr lang="en-US" sz="1100" dirty="0">
                <a:solidFill>
                  <a:srgbClr val="6897BB"/>
                </a:solidFill>
              </a:rPr>
            </a:br>
            <a:r>
              <a:rPr lang="en-US" sz="1100" dirty="0">
                <a:solidFill>
                  <a:srgbClr val="6897BB"/>
                </a:solidFill>
              </a:rPr>
              <a:t>    </a:t>
            </a:r>
            <a:r>
              <a:rPr lang="en-US" sz="1100" dirty="0"/>
              <a:t>)</a:t>
            </a:r>
            <a:br>
              <a:rPr lang="en-US" sz="1100" dirty="0"/>
            </a:br>
            <a:r>
              <a:rPr lang="en-US" sz="1100" dirty="0">
                <a:solidFill>
                  <a:srgbClr val="CC7832"/>
                </a:solidFill>
              </a:rPr>
              <a:t>select </a:t>
            </a:r>
            <a:r>
              <a:rPr lang="en-US" sz="1100" dirty="0" err="1">
                <a:solidFill>
                  <a:srgbClr val="9876AA"/>
                </a:solidFill>
              </a:rPr>
              <a:t>yearid</a:t>
            </a:r>
            <a:r>
              <a:rPr lang="en-US" sz="1100" dirty="0">
                <a:solidFill>
                  <a:srgbClr val="CC7832"/>
                </a:solidFill>
              </a:rPr>
              <a:t>, </a:t>
            </a:r>
            <a:r>
              <a:rPr lang="en-US" sz="1100" dirty="0" err="1"/>
              <a:t>avg_salary</a:t>
            </a:r>
            <a:r>
              <a:rPr lang="en-US" sz="1100" dirty="0"/>
              <a:t> </a:t>
            </a:r>
            <a:r>
              <a:rPr lang="en-US" sz="1100" dirty="0" err="1"/>
              <a:t>salary_factor</a:t>
            </a:r>
            <a:r>
              <a:rPr lang="en-US" sz="1100" dirty="0">
                <a:solidFill>
                  <a:srgbClr val="CC7832"/>
                </a:solidFill>
              </a:rPr>
              <a:t>,</a:t>
            </a:r>
            <a:br>
              <a:rPr lang="en-US" sz="1100" dirty="0">
                <a:solidFill>
                  <a:srgbClr val="CC7832"/>
                </a:solidFill>
              </a:rPr>
            </a:br>
            <a:r>
              <a:rPr lang="en-US" sz="1100" dirty="0">
                <a:solidFill>
                  <a:srgbClr val="CC7832"/>
                </a:solidFill>
              </a:rPr>
              <a:t>       </a:t>
            </a:r>
            <a:r>
              <a:rPr lang="en-US" sz="1100" dirty="0">
                <a:solidFill>
                  <a:srgbClr val="FFC66D"/>
                </a:solidFill>
              </a:rPr>
              <a:t>round</a:t>
            </a:r>
            <a:r>
              <a:rPr lang="en-US" sz="1100" dirty="0"/>
              <a:t>(</a:t>
            </a:r>
            <a:r>
              <a:rPr lang="en-US" sz="1100" dirty="0" err="1"/>
              <a:t>avg_salary</a:t>
            </a:r>
            <a:r>
              <a:rPr lang="en-US" sz="1100" dirty="0"/>
              <a:t>/prior_avg_salary</a:t>
            </a:r>
            <a:r>
              <a:rPr lang="en-US" sz="1100" dirty="0">
                <a:solidFill>
                  <a:srgbClr val="CC7832"/>
                </a:solidFill>
              </a:rPr>
              <a:t>,</a:t>
            </a:r>
            <a:r>
              <a:rPr lang="en-US" sz="1100" dirty="0">
                <a:solidFill>
                  <a:srgbClr val="6897BB"/>
                </a:solidFill>
              </a:rPr>
              <a:t>3</a:t>
            </a:r>
            <a:r>
              <a:rPr lang="en-US" sz="1100" dirty="0"/>
              <a:t>) </a:t>
            </a:r>
            <a:r>
              <a:rPr lang="en-US" sz="1100" dirty="0" err="1"/>
              <a:t>avg_salary_yoy</a:t>
            </a:r>
            <a:r>
              <a:rPr lang="en-US" sz="1100" dirty="0">
                <a:solidFill>
                  <a:srgbClr val="CC7832"/>
                </a:solidFill>
              </a:rPr>
              <a:t>,</a:t>
            </a:r>
            <a:br>
              <a:rPr lang="en-US" sz="1100" dirty="0">
                <a:solidFill>
                  <a:srgbClr val="CC7832"/>
                </a:solidFill>
              </a:rPr>
            </a:br>
            <a:r>
              <a:rPr lang="en-US" sz="1100" dirty="0">
                <a:solidFill>
                  <a:srgbClr val="CC7832"/>
                </a:solidFill>
              </a:rPr>
              <a:t>        </a:t>
            </a:r>
            <a:r>
              <a:rPr lang="en-US" sz="1100" dirty="0">
                <a:solidFill>
                  <a:srgbClr val="FFC66D"/>
                </a:solidFill>
              </a:rPr>
              <a:t>round</a:t>
            </a:r>
            <a:r>
              <a:rPr lang="en-US" sz="1100" dirty="0"/>
              <a:t>(</a:t>
            </a:r>
            <a:r>
              <a:rPr lang="en-US" sz="1100" dirty="0" err="1"/>
              <a:t>salary_factor</a:t>
            </a:r>
            <a:r>
              <a:rPr lang="en-US" sz="1100" dirty="0"/>
              <a:t>/prior_salary_factor</a:t>
            </a:r>
            <a:r>
              <a:rPr lang="en-US" sz="1100" dirty="0">
                <a:solidFill>
                  <a:srgbClr val="CC7832"/>
                </a:solidFill>
              </a:rPr>
              <a:t>,</a:t>
            </a:r>
            <a:r>
              <a:rPr lang="en-US" sz="1100" dirty="0">
                <a:solidFill>
                  <a:srgbClr val="6897BB"/>
                </a:solidFill>
              </a:rPr>
              <a:t>3</a:t>
            </a:r>
            <a:r>
              <a:rPr lang="en-US" sz="1100" dirty="0"/>
              <a:t>) </a:t>
            </a:r>
            <a:r>
              <a:rPr lang="en-US" sz="1100" dirty="0">
                <a:solidFill>
                  <a:srgbClr val="CC7832"/>
                </a:solidFill>
              </a:rPr>
              <a:t>as </a:t>
            </a:r>
            <a:r>
              <a:rPr lang="en-US" sz="1100" dirty="0" err="1"/>
              <a:t>salary_factor_yoy</a:t>
            </a:r>
            <a:br>
              <a:rPr lang="en-US" sz="1100" dirty="0"/>
            </a:br>
            <a:r>
              <a:rPr lang="en-US" sz="1100" dirty="0"/>
              <a:t>            </a:t>
            </a:r>
            <a:r>
              <a:rPr lang="en-US" sz="1100" dirty="0">
                <a:solidFill>
                  <a:srgbClr val="CC7832"/>
                </a:solidFill>
              </a:rPr>
              <a:t>from </a:t>
            </a:r>
            <a:r>
              <a:rPr lang="en-US" sz="1100" dirty="0" err="1"/>
              <a:t>averages_and_yoy</a:t>
            </a:r>
            <a:br>
              <a:rPr lang="en-US" sz="1100" dirty="0"/>
            </a:br>
            <a:r>
              <a:rPr lang="en-US" sz="1100" dirty="0">
                <a:solidFill>
                  <a:srgbClr val="CC7832"/>
                </a:solidFill>
              </a:rPr>
              <a:t>order by </a:t>
            </a:r>
            <a:r>
              <a:rPr lang="en-US" sz="1100" dirty="0" err="1">
                <a:solidFill>
                  <a:srgbClr val="9876AA"/>
                </a:solidFill>
              </a:rPr>
              <a:t>yearid</a:t>
            </a:r>
            <a:r>
              <a:rPr lang="en-US" sz="1100" dirty="0">
                <a:solidFill>
                  <a:srgbClr val="9876AA"/>
                </a:solidFill>
              </a:rPr>
              <a:t> </a:t>
            </a:r>
            <a:r>
              <a:rPr lang="en-US" sz="1100" dirty="0">
                <a:solidFill>
                  <a:srgbClr val="CC7832"/>
                </a:solidFill>
              </a:rPr>
              <a:t>desc;</a:t>
            </a:r>
            <a:endParaRPr lang="en-US" sz="1100" dirty="0"/>
          </a:p>
        </p:txBody>
      </p:sp>
      <p:sp>
        <p:nvSpPr>
          <p:cNvPr id="3" name="Title 2">
            <a:extLst>
              <a:ext uri="{FF2B5EF4-FFF2-40B4-BE49-F238E27FC236}">
                <a16:creationId xmlns:a16="http://schemas.microsoft.com/office/drawing/2014/main" id="{D3631BC4-5792-C548-B7AC-BED1B4C65316}"/>
              </a:ext>
            </a:extLst>
          </p:cNvPr>
          <p:cNvSpPr>
            <a:spLocks noGrp="1"/>
          </p:cNvSpPr>
          <p:nvPr>
            <p:ph type="title"/>
          </p:nvPr>
        </p:nvSpPr>
        <p:spPr/>
        <p:txBody>
          <a:bodyPr/>
          <a:lstStyle/>
          <a:p>
            <a:r>
              <a:rPr lang="en-US" dirty="0"/>
              <a:t>Hypothetical Normalization</a:t>
            </a:r>
          </a:p>
        </p:txBody>
      </p:sp>
      <p:pic>
        <p:nvPicPr>
          <p:cNvPr id="4" name="Picture 3">
            <a:extLst>
              <a:ext uri="{FF2B5EF4-FFF2-40B4-BE49-F238E27FC236}">
                <a16:creationId xmlns:a16="http://schemas.microsoft.com/office/drawing/2014/main" id="{F61BA7EA-D5C2-D440-8553-F0C1BCC0D87D}"/>
              </a:ext>
            </a:extLst>
          </p:cNvPr>
          <p:cNvPicPr>
            <a:picLocks noChangeAspect="1"/>
          </p:cNvPicPr>
          <p:nvPr/>
        </p:nvPicPr>
        <p:blipFill>
          <a:blip r:embed="rId2"/>
          <a:stretch>
            <a:fillRect/>
          </a:stretch>
        </p:blipFill>
        <p:spPr>
          <a:xfrm>
            <a:off x="4455638" y="524483"/>
            <a:ext cx="4535962" cy="1785493"/>
          </a:xfrm>
          <a:prstGeom prst="rect">
            <a:avLst/>
          </a:prstGeom>
        </p:spPr>
      </p:pic>
      <p:sp>
        <p:nvSpPr>
          <p:cNvPr id="5" name="Content Placeholder 1">
            <a:extLst>
              <a:ext uri="{FF2B5EF4-FFF2-40B4-BE49-F238E27FC236}">
                <a16:creationId xmlns:a16="http://schemas.microsoft.com/office/drawing/2014/main" id="{DADC3F1C-F505-734A-9A38-3A502D759156}"/>
              </a:ext>
            </a:extLst>
          </p:cNvPr>
          <p:cNvSpPr txBox="1">
            <a:spLocks/>
          </p:cNvSpPr>
          <p:nvPr/>
        </p:nvSpPr>
        <p:spPr>
          <a:xfrm>
            <a:off x="5061626" y="2390140"/>
            <a:ext cx="3853774" cy="2162810"/>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Tx/>
              <a:buSzTx/>
              <a:buFont typeface="Arial" charset="0"/>
              <a:buNone/>
              <a:tabLst/>
              <a:defRPr/>
            </a:pPr>
            <a:endParaRPr kumimoji="0" lang="en-US" sz="1100" b="0" i="0" u="none" strike="noStrike" kern="1200" cap="none" spc="0" normalizeH="0" baseline="0" noProof="0" dirty="0">
              <a:ln>
                <a:noFill/>
              </a:ln>
              <a:solidFill>
                <a:prstClr val="black"/>
              </a:solidFill>
              <a:effectLst/>
              <a:uLnTx/>
              <a:uFillTx/>
              <a:latin typeface="Calibri"/>
              <a:ea typeface="ＭＳ Ｐゴシック" charset="-128"/>
              <a:cs typeface="+mn-cs"/>
            </a:endParaRPr>
          </a:p>
        </p:txBody>
      </p:sp>
      <p:sp>
        <p:nvSpPr>
          <p:cNvPr id="6" name="Content Placeholder 1">
            <a:extLst>
              <a:ext uri="{FF2B5EF4-FFF2-40B4-BE49-F238E27FC236}">
                <a16:creationId xmlns:a16="http://schemas.microsoft.com/office/drawing/2014/main" id="{F35DF26D-5D34-7D44-9EA6-FA0ECD3EDEDA}"/>
              </a:ext>
            </a:extLst>
          </p:cNvPr>
          <p:cNvSpPr txBox="1">
            <a:spLocks/>
          </p:cNvSpPr>
          <p:nvPr/>
        </p:nvSpPr>
        <p:spPr>
          <a:xfrm>
            <a:off x="5257800" y="2647950"/>
            <a:ext cx="4876800" cy="3505200"/>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1100" b="0" i="0" u="none" strike="noStrike" kern="1200" cap="none" spc="0" normalizeH="0" baseline="0" noProof="0" dirty="0">
              <a:ln>
                <a:noFill/>
              </a:ln>
              <a:solidFill>
                <a:prstClr val="black"/>
              </a:solidFill>
              <a:effectLst/>
              <a:uLnTx/>
              <a:uFillTx/>
              <a:latin typeface="Calibri"/>
              <a:ea typeface="ＭＳ Ｐゴシック" charset="-128"/>
              <a:cs typeface="+mn-cs"/>
            </a:endParaRPr>
          </a:p>
        </p:txBody>
      </p:sp>
      <p:sp>
        <p:nvSpPr>
          <p:cNvPr id="7" name="Content Placeholder 1">
            <a:extLst>
              <a:ext uri="{FF2B5EF4-FFF2-40B4-BE49-F238E27FC236}">
                <a16:creationId xmlns:a16="http://schemas.microsoft.com/office/drawing/2014/main" id="{158A3F49-248D-A943-A1D1-D8542AA354DB}"/>
              </a:ext>
            </a:extLst>
          </p:cNvPr>
          <p:cNvSpPr txBox="1">
            <a:spLocks/>
          </p:cNvSpPr>
          <p:nvPr/>
        </p:nvSpPr>
        <p:spPr>
          <a:xfrm>
            <a:off x="4953001" y="2495550"/>
            <a:ext cx="4038600" cy="1981199"/>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I doubt very much that I got this correct.</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But you get the basic idea:</a:t>
            </a:r>
          </a:p>
          <a:p>
            <a:pPr marL="742950" marR="0" lvl="1" indent="-28575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Process core data from the domain.</a:t>
            </a:r>
          </a:p>
          <a:p>
            <a:pPr marL="742950" marR="0" lvl="1" indent="-28575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Bring in external information to adjust.</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Bring this together with the larger data, in this case to be able to talk about player performance relative to salary.</a:t>
            </a:r>
          </a:p>
        </p:txBody>
      </p:sp>
    </p:spTree>
    <p:extLst>
      <p:ext uri="{BB962C8B-B14F-4D97-AF65-F5344CB8AC3E}">
        <p14:creationId xmlns:p14="http://schemas.microsoft.com/office/powerpoint/2010/main" val="17614533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63C8B9-BDB8-C34E-BDF0-5D4B42C5018B}"/>
              </a:ext>
            </a:extLst>
          </p:cNvPr>
          <p:cNvSpPr>
            <a:spLocks noGrp="1"/>
          </p:cNvSpPr>
          <p:nvPr>
            <p:ph idx="1"/>
          </p:nvPr>
        </p:nvSpPr>
        <p:spPr/>
        <p:txBody>
          <a:bodyPr/>
          <a:lstStyle/>
          <a:p>
            <a:r>
              <a:rPr lang="en-US" dirty="0"/>
              <a:t>Scenario:</a:t>
            </a:r>
          </a:p>
          <a:p>
            <a:pPr lvl="1"/>
            <a:r>
              <a:rPr lang="en-US" dirty="0"/>
              <a:t>I need a catcher for my team.</a:t>
            </a:r>
          </a:p>
          <a:p>
            <a:pPr lvl="1"/>
            <a:r>
              <a:rPr lang="en-US" dirty="0"/>
              <a:t>I want to find the “best 5 batting catchers by year.”</a:t>
            </a:r>
          </a:p>
          <a:p>
            <a:pPr lvl="1"/>
            <a:r>
              <a:rPr lang="en-US" dirty="0"/>
              <a:t>I measure batting performance by </a:t>
            </a:r>
            <a:r>
              <a:rPr lang="en-US" i="1" dirty="0"/>
              <a:t>slugging percentage.</a:t>
            </a:r>
          </a:p>
          <a:p>
            <a:pPr lvl="1"/>
            <a:r>
              <a:rPr lang="en-US" dirty="0"/>
              <a:t>I want to normalize salary relative averages and CPI.</a:t>
            </a:r>
          </a:p>
          <a:p>
            <a:pPr lvl="1"/>
            <a:r>
              <a:rPr lang="en-US" dirty="0"/>
              <a:t>I do not want </a:t>
            </a:r>
            <a:r>
              <a:rPr lang="en-US" i="1" dirty="0"/>
              <a:t>absolute best.</a:t>
            </a:r>
            <a:r>
              <a:rPr lang="en-US" dirty="0"/>
              <a:t> I want best price performance, e.g. </a:t>
            </a:r>
            <a:br>
              <a:rPr lang="en-US" i="1" dirty="0"/>
            </a:br>
            <a:r>
              <a:rPr lang="en-US" i="1" dirty="0"/>
              <a:t>(slugging percentage)/(</a:t>
            </a:r>
            <a:r>
              <a:rPr lang="en-US" i="1" dirty="0" err="1"/>
              <a:t>normalized_salary</a:t>
            </a:r>
            <a:r>
              <a:rPr lang="en-US" i="1" dirty="0"/>
              <a:t>)</a:t>
            </a:r>
            <a:endParaRPr lang="en-US" dirty="0"/>
          </a:p>
        </p:txBody>
      </p:sp>
      <p:sp>
        <p:nvSpPr>
          <p:cNvPr id="3" name="Title 2">
            <a:extLst>
              <a:ext uri="{FF2B5EF4-FFF2-40B4-BE49-F238E27FC236}">
                <a16:creationId xmlns:a16="http://schemas.microsoft.com/office/drawing/2014/main" id="{A416CD4A-5439-2F44-8FD0-7E03474BE68E}"/>
              </a:ext>
            </a:extLst>
          </p:cNvPr>
          <p:cNvSpPr>
            <a:spLocks noGrp="1"/>
          </p:cNvSpPr>
          <p:nvPr>
            <p:ph type="title"/>
          </p:nvPr>
        </p:nvSpPr>
        <p:spPr/>
        <p:txBody>
          <a:bodyPr/>
          <a:lstStyle/>
          <a:p>
            <a:r>
              <a:rPr lang="en-US" dirty="0"/>
              <a:t>Hypothetical Player Choice</a:t>
            </a:r>
          </a:p>
        </p:txBody>
      </p:sp>
      <p:pic>
        <p:nvPicPr>
          <p:cNvPr id="4" name="Picture 3">
            <a:extLst>
              <a:ext uri="{FF2B5EF4-FFF2-40B4-BE49-F238E27FC236}">
                <a16:creationId xmlns:a16="http://schemas.microsoft.com/office/drawing/2014/main" id="{DB8D2842-AE8D-EC48-B942-BE9AD7CF2708}"/>
              </a:ext>
            </a:extLst>
          </p:cNvPr>
          <p:cNvPicPr>
            <a:picLocks noChangeAspect="1"/>
          </p:cNvPicPr>
          <p:nvPr/>
        </p:nvPicPr>
        <p:blipFill>
          <a:blip r:embed="rId2"/>
          <a:stretch>
            <a:fillRect/>
          </a:stretch>
        </p:blipFill>
        <p:spPr>
          <a:xfrm>
            <a:off x="0" y="3028950"/>
            <a:ext cx="9144000" cy="1141958"/>
          </a:xfrm>
          <a:prstGeom prst="rect">
            <a:avLst/>
          </a:prstGeom>
        </p:spPr>
      </p:pic>
      <p:sp>
        <p:nvSpPr>
          <p:cNvPr id="5" name="TextBox 4">
            <a:extLst>
              <a:ext uri="{FF2B5EF4-FFF2-40B4-BE49-F238E27FC236}">
                <a16:creationId xmlns:a16="http://schemas.microsoft.com/office/drawing/2014/main" id="{76F97209-124E-2144-A41E-016F56662501}"/>
              </a:ext>
            </a:extLst>
          </p:cNvPr>
          <p:cNvSpPr txBox="1"/>
          <p:nvPr/>
        </p:nvSpPr>
        <p:spPr>
          <a:xfrm>
            <a:off x="6389740" y="649426"/>
            <a:ext cx="1194943" cy="646331"/>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charset="0"/>
                <a:ea typeface="ＭＳ Ｐゴシック" charset="-128"/>
                <a:cs typeface="+mn-cs"/>
              </a:rPr>
              <a:t>Switch to</a:t>
            </a:r>
            <a:br>
              <a:rPr kumimoji="0" lang="en-US" sz="1800" b="1"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1" i="0" u="none" strike="noStrike" kern="1200" cap="none" spc="0" normalizeH="0" baseline="0" noProof="0" dirty="0">
                <a:ln>
                  <a:noFill/>
                </a:ln>
                <a:solidFill>
                  <a:srgbClr val="FF0000"/>
                </a:solidFill>
                <a:effectLst/>
                <a:uLnTx/>
                <a:uFillTx/>
                <a:latin typeface="Calibri" charset="0"/>
                <a:ea typeface="ＭＳ Ｐゴシック" charset="-128"/>
                <a:cs typeface="+mn-cs"/>
              </a:rPr>
              <a:t>Notebook.</a:t>
            </a:r>
          </a:p>
        </p:txBody>
      </p:sp>
    </p:spTree>
    <p:extLst>
      <p:ext uri="{BB962C8B-B14F-4D97-AF65-F5344CB8AC3E}">
        <p14:creationId xmlns:p14="http://schemas.microsoft.com/office/powerpoint/2010/main" val="194145927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1E58E-B01F-3E40-B394-8DB86DC6BDD6}"/>
              </a:ext>
            </a:extLst>
          </p:cNvPr>
          <p:cNvSpPr>
            <a:spLocks noGrp="1"/>
          </p:cNvSpPr>
          <p:nvPr>
            <p:ph type="title"/>
          </p:nvPr>
        </p:nvSpPr>
        <p:spPr/>
        <p:txBody>
          <a:bodyPr/>
          <a:lstStyle/>
          <a:p>
            <a:r>
              <a:rPr lang="en-US" dirty="0"/>
              <a:t>Optimal Price/Performance Catcher</a:t>
            </a:r>
          </a:p>
        </p:txBody>
      </p:sp>
      <p:sp>
        <p:nvSpPr>
          <p:cNvPr id="5" name="Rectangle 4">
            <a:extLst>
              <a:ext uri="{FF2B5EF4-FFF2-40B4-BE49-F238E27FC236}">
                <a16:creationId xmlns:a16="http://schemas.microsoft.com/office/drawing/2014/main" id="{E9F095C4-B9F0-B64E-8350-8ABBC6AD261F}"/>
              </a:ext>
            </a:extLst>
          </p:cNvPr>
          <p:cNvSpPr/>
          <p:nvPr/>
        </p:nvSpPr>
        <p:spPr>
          <a:xfrm>
            <a:off x="172570" y="407435"/>
            <a:ext cx="8798860" cy="4385816"/>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with </a:t>
            </a:r>
            <a:r>
              <a:rPr kumimoji="0" lang="en-US" sz="9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annual_batting_performance_salary</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as</a:t>
            </a:r>
            <a:b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b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b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select </a:t>
            </a:r>
            <a:r>
              <a:rPr kumimoji="0" lang="en-US" sz="900" b="0" i="0" u="none" strike="noStrike" kern="1200" cap="none" spc="0" normalizeH="0" baseline="0" noProof="0" dirty="0" err="1">
                <a:ln>
                  <a:noFill/>
                </a:ln>
                <a:solidFill>
                  <a:srgbClr val="9876AA"/>
                </a:solidFill>
                <a:effectLst/>
                <a:uLnTx/>
                <a:uFillTx/>
                <a:latin typeface="Calibri" charset="0"/>
                <a:ea typeface="ＭＳ Ｐゴシック" charset="-128"/>
                <a:cs typeface="+mn-cs"/>
              </a:rPr>
              <a:t>playerid</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a:t>
            </a:r>
            <a:b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b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                    </a:t>
            </a:r>
            <a:r>
              <a:rPr kumimoji="0" lang="en-US" sz="900" b="0" i="0" u="none" strike="noStrike" kern="1200" cap="none" spc="0" normalizeH="0" baseline="0" noProof="0" dirty="0" err="1">
                <a:ln>
                  <a:noFill/>
                </a:ln>
                <a:solidFill>
                  <a:srgbClr val="9876AA"/>
                </a:solidFill>
                <a:effectLst/>
                <a:uLnTx/>
                <a:uFillTx/>
                <a:latin typeface="Calibri" charset="0"/>
                <a:ea typeface="ＭＳ Ｐゴシック" charset="-128"/>
                <a:cs typeface="+mn-cs"/>
              </a:rPr>
              <a:t>yearid</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a:t>
            </a:r>
            <a:b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b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                    </a:t>
            </a:r>
            <a:r>
              <a:rPr kumimoji="0" lang="en-US" sz="900" b="0" i="0" u="none" strike="noStrike" kern="1200" cap="none" spc="0" normalizeH="0" baseline="0" noProof="0" dirty="0" err="1">
                <a:ln>
                  <a:noFill/>
                </a:ln>
                <a:solidFill>
                  <a:srgbClr val="9876AA"/>
                </a:solidFill>
                <a:effectLst/>
                <a:uLnTx/>
                <a:uFillTx/>
                <a:latin typeface="Calibri" charset="0"/>
                <a:ea typeface="ＭＳ Ｐゴシック" charset="-128"/>
                <a:cs typeface="+mn-cs"/>
              </a:rPr>
              <a:t>app_g_c</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a:t>
            </a:r>
            <a:b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b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900" b="0" i="0" u="none" strike="noStrike" kern="1200" cap="none" spc="0" normalizeH="0" baseline="0" noProof="0" dirty="0" err="1">
                <a:ln>
                  <a:noFill/>
                </a:ln>
                <a:solidFill>
                  <a:srgbClr val="9876AA"/>
                </a:solidFill>
                <a:effectLst/>
                <a:uLnTx/>
                <a:uFillTx/>
                <a:latin typeface="Calibri" charset="0"/>
                <a:ea typeface="ＭＳ Ｐゴシック" charset="-128"/>
                <a:cs typeface="+mn-cs"/>
              </a:rPr>
              <a:t>bat_h</a:t>
            </a:r>
            <a:r>
              <a:rPr kumimoji="0" lang="en-US" sz="900" b="0" i="0" u="none" strike="noStrike" kern="1200" cap="none" spc="0" normalizeH="0" baseline="0" noProof="0" dirty="0">
                <a:ln>
                  <a:noFill/>
                </a:ln>
                <a:solidFill>
                  <a:srgbClr val="9876AA"/>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FFC66D"/>
                </a:solidFill>
                <a:effectLst/>
                <a:uLnTx/>
                <a:uFillTx/>
                <a:latin typeface="Calibri" charset="0"/>
                <a:ea typeface="ＭＳ Ｐゴシック" charset="-128"/>
                <a:cs typeface="+mn-cs"/>
              </a:rPr>
              <a:t>if</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900" b="0" i="0" u="none" strike="noStrike" kern="1200" cap="none" spc="0" normalizeH="0" baseline="0" noProof="0" dirty="0" err="1">
                <a:ln>
                  <a:noFill/>
                </a:ln>
                <a:solidFill>
                  <a:srgbClr val="9876AA"/>
                </a:solidFill>
                <a:effectLst/>
                <a:uLnTx/>
                <a:uFillTx/>
                <a:latin typeface="Calibri" charset="0"/>
                <a:ea typeface="ＭＳ Ｐゴシック" charset="-128"/>
                <a:cs typeface="+mn-cs"/>
              </a:rPr>
              <a:t>bat_ab</a:t>
            </a:r>
            <a:r>
              <a:rPr kumimoji="0" lang="en-US" sz="900" b="0" i="0" u="none" strike="noStrike" kern="1200" cap="none" spc="0" normalizeH="0" baseline="0" noProof="0" dirty="0">
                <a:ln>
                  <a:noFill/>
                </a:ln>
                <a:solidFill>
                  <a:srgbClr val="9876AA"/>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6897BB"/>
                </a:solidFill>
                <a:effectLst/>
                <a:uLnTx/>
                <a:uFillTx/>
                <a:latin typeface="Calibri" charset="0"/>
                <a:ea typeface="ＭＳ Ｐゴシック" charset="-128"/>
                <a:cs typeface="+mn-cs"/>
              </a:rPr>
              <a:t>0</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 NULL, </a:t>
            </a:r>
            <a:r>
              <a:rPr kumimoji="0" lang="en-US" sz="900" b="0" i="0" u="none" strike="noStrike" kern="1200" cap="none" spc="0" normalizeH="0" baseline="0" noProof="0" dirty="0" err="1">
                <a:ln>
                  <a:noFill/>
                </a:ln>
                <a:solidFill>
                  <a:srgbClr val="9876AA"/>
                </a:solidFill>
                <a:effectLst/>
                <a:uLnTx/>
                <a:uFillTx/>
                <a:latin typeface="Calibri" charset="0"/>
                <a:ea typeface="ＭＳ Ｐゴシック" charset="-128"/>
                <a:cs typeface="+mn-cs"/>
              </a:rPr>
              <a:t>bat_ab</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as </a:t>
            </a:r>
            <a:r>
              <a:rPr kumimoji="0" lang="en-US" sz="9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bat_avg</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a:t>
            </a:r>
            <a:b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b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900" b="0" i="0" u="none" strike="noStrike" kern="1200" cap="none" spc="0" normalizeH="0" baseline="0" noProof="0" dirty="0" err="1">
                <a:ln>
                  <a:noFill/>
                </a:ln>
                <a:solidFill>
                  <a:srgbClr val="9876AA"/>
                </a:solidFill>
                <a:effectLst/>
                <a:uLnTx/>
                <a:uFillTx/>
                <a:latin typeface="Calibri" charset="0"/>
                <a:ea typeface="ＭＳ Ｐゴシック" charset="-128"/>
                <a:cs typeface="+mn-cs"/>
              </a:rPr>
              <a:t>bat_h</a:t>
            </a:r>
            <a:r>
              <a:rPr kumimoji="0" lang="en-US" sz="900" b="0" i="0" u="none" strike="noStrike" kern="1200" cap="none" spc="0" normalizeH="0" baseline="0" noProof="0" dirty="0">
                <a:ln>
                  <a:noFill/>
                </a:ln>
                <a:solidFill>
                  <a:srgbClr val="9876AA"/>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9876AA"/>
                </a:solidFill>
                <a:effectLst/>
                <a:uLnTx/>
                <a:uFillTx/>
                <a:latin typeface="Calibri" charset="0"/>
                <a:ea typeface="ＭＳ Ｐゴシック" charset="-128"/>
                <a:cs typeface="+mn-cs"/>
              </a:rPr>
              <a:t>bb</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 (</a:t>
            </a:r>
            <a:r>
              <a:rPr kumimoji="0" lang="en-US" sz="900" b="0" i="0" u="none" strike="noStrike" kern="1200" cap="none" spc="0" normalizeH="0" baseline="0" noProof="0" dirty="0" err="1">
                <a:ln>
                  <a:noFill/>
                </a:ln>
                <a:solidFill>
                  <a:srgbClr val="9876AA"/>
                </a:solidFill>
                <a:effectLst/>
                <a:uLnTx/>
                <a:uFillTx/>
                <a:latin typeface="Calibri" charset="0"/>
                <a:ea typeface="ＭＳ Ｐゴシック" charset="-128"/>
                <a:cs typeface="+mn-cs"/>
              </a:rPr>
              <a:t>bat_ab</a:t>
            </a:r>
            <a:r>
              <a:rPr kumimoji="0" lang="en-US" sz="900" b="0" i="0" u="none" strike="noStrike" kern="1200" cap="none" spc="0" normalizeH="0" baseline="0" noProof="0" dirty="0">
                <a:ln>
                  <a:noFill/>
                </a:ln>
                <a:solidFill>
                  <a:srgbClr val="9876AA"/>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9876AA"/>
                </a:solidFill>
                <a:effectLst/>
                <a:uLnTx/>
                <a:uFillTx/>
                <a:latin typeface="Calibri" charset="0"/>
                <a:ea typeface="ＭＳ Ｐゴシック" charset="-128"/>
                <a:cs typeface="+mn-cs"/>
              </a:rPr>
              <a:t>bb</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as </a:t>
            </a:r>
            <a:r>
              <a:rPr kumimoji="0" lang="en-US" sz="9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bat_obp</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a:t>
            </a:r>
            <a:b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b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900" b="0" i="0" u="none" strike="noStrike" kern="1200" cap="none" spc="0" normalizeH="0" baseline="0" noProof="0" dirty="0">
                <a:ln>
                  <a:noFill/>
                </a:ln>
                <a:solidFill>
                  <a:srgbClr val="9876AA"/>
                </a:solidFill>
                <a:effectLst/>
                <a:uLnTx/>
                <a:uFillTx/>
                <a:latin typeface="Calibri" charset="0"/>
                <a:ea typeface="ＭＳ Ｐゴシック" charset="-128"/>
                <a:cs typeface="+mn-cs"/>
              </a:rPr>
              <a:t>bat_1 </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9876AA"/>
                </a:solidFill>
                <a:effectLst/>
                <a:uLnTx/>
                <a:uFillTx/>
                <a:latin typeface="Calibri" charset="0"/>
                <a:ea typeface="ＭＳ Ｐゴシック" charset="-128"/>
                <a:cs typeface="+mn-cs"/>
              </a:rPr>
              <a:t>bat_2 </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6897BB"/>
                </a:solidFill>
                <a:effectLst/>
                <a:uLnTx/>
                <a:uFillTx/>
                <a:latin typeface="Calibri" charset="0"/>
                <a:ea typeface="ＭＳ Ｐゴシック" charset="-128"/>
                <a:cs typeface="+mn-cs"/>
              </a:rPr>
              <a:t>2 </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9876AA"/>
                </a:solidFill>
                <a:effectLst/>
                <a:uLnTx/>
                <a:uFillTx/>
                <a:latin typeface="Calibri" charset="0"/>
                <a:ea typeface="ＭＳ Ｐゴシック" charset="-128"/>
                <a:cs typeface="+mn-cs"/>
              </a:rPr>
              <a:t>bat_3 </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6897BB"/>
                </a:solidFill>
                <a:effectLst/>
                <a:uLnTx/>
                <a:uFillTx/>
                <a:latin typeface="Calibri" charset="0"/>
                <a:ea typeface="ＭＳ Ｐゴシック" charset="-128"/>
                <a:cs typeface="+mn-cs"/>
              </a:rPr>
              <a:t>3 </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err="1">
                <a:ln>
                  <a:noFill/>
                </a:ln>
                <a:solidFill>
                  <a:srgbClr val="9876AA"/>
                </a:solidFill>
                <a:effectLst/>
                <a:uLnTx/>
                <a:uFillTx/>
                <a:latin typeface="Calibri" charset="0"/>
                <a:ea typeface="ＭＳ Ｐゴシック" charset="-128"/>
                <a:cs typeface="+mn-cs"/>
              </a:rPr>
              <a:t>bat_hr</a:t>
            </a:r>
            <a:r>
              <a:rPr kumimoji="0" lang="en-US" sz="900" b="0" i="0" u="none" strike="noStrike" kern="1200" cap="none" spc="0" normalizeH="0" baseline="0" noProof="0" dirty="0">
                <a:ln>
                  <a:noFill/>
                </a:ln>
                <a:solidFill>
                  <a:srgbClr val="9876AA"/>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6897BB"/>
                </a:solidFill>
                <a:effectLst/>
                <a:uLnTx/>
                <a:uFillTx/>
                <a:latin typeface="Calibri" charset="0"/>
                <a:ea typeface="ＭＳ Ｐゴシック" charset="-128"/>
                <a:cs typeface="+mn-cs"/>
              </a:rPr>
              <a:t>4</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 </a:t>
            </a:r>
            <a:r>
              <a:rPr kumimoji="0" lang="en-US" sz="900" b="0" i="0" u="none" strike="noStrike" kern="1200" cap="none" spc="0" normalizeH="0" baseline="0" noProof="0" dirty="0">
                <a:ln>
                  <a:noFill/>
                </a:ln>
                <a:solidFill>
                  <a:srgbClr val="FFC66D"/>
                </a:solidFill>
                <a:effectLst/>
                <a:uLnTx/>
                <a:uFillTx/>
                <a:latin typeface="Calibri" charset="0"/>
                <a:ea typeface="ＭＳ Ｐゴシック" charset="-128"/>
                <a:cs typeface="+mn-cs"/>
              </a:rPr>
              <a:t>if</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900" b="0" i="0" u="none" strike="noStrike" kern="1200" cap="none" spc="0" normalizeH="0" baseline="0" noProof="0" dirty="0" err="1">
                <a:ln>
                  <a:noFill/>
                </a:ln>
                <a:solidFill>
                  <a:srgbClr val="9876AA"/>
                </a:solidFill>
                <a:effectLst/>
                <a:uLnTx/>
                <a:uFillTx/>
                <a:latin typeface="Calibri" charset="0"/>
                <a:ea typeface="ＭＳ Ｐゴシック" charset="-128"/>
                <a:cs typeface="+mn-cs"/>
              </a:rPr>
              <a:t>bat_ab</a:t>
            </a:r>
            <a:r>
              <a:rPr kumimoji="0" lang="en-US" sz="900" b="0" i="0" u="none" strike="noStrike" kern="1200" cap="none" spc="0" normalizeH="0" baseline="0" noProof="0" dirty="0">
                <a:ln>
                  <a:noFill/>
                </a:ln>
                <a:solidFill>
                  <a:srgbClr val="9876AA"/>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6897BB"/>
                </a:solidFill>
                <a:effectLst/>
                <a:uLnTx/>
                <a:uFillTx/>
                <a:latin typeface="Calibri" charset="0"/>
                <a:ea typeface="ＭＳ Ｐゴシック" charset="-128"/>
                <a:cs typeface="+mn-cs"/>
              </a:rPr>
              <a:t>0</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 NULL, </a:t>
            </a:r>
            <a:r>
              <a:rPr kumimoji="0" lang="en-US" sz="900" b="0" i="0" u="none" strike="noStrike" kern="1200" cap="none" spc="0" normalizeH="0" baseline="0" noProof="0" dirty="0" err="1">
                <a:ln>
                  <a:noFill/>
                </a:ln>
                <a:solidFill>
                  <a:srgbClr val="9876AA"/>
                </a:solidFill>
                <a:effectLst/>
                <a:uLnTx/>
                <a:uFillTx/>
                <a:latin typeface="Calibri" charset="0"/>
                <a:ea typeface="ＭＳ Ｐゴシック" charset="-128"/>
                <a:cs typeface="+mn-cs"/>
              </a:rPr>
              <a:t>bat_ab</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as </a:t>
            </a:r>
            <a:r>
              <a:rPr kumimoji="0" lang="en-US" sz="9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slg</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a:t>
            </a:r>
            <a:b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b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salary</a:t>
            </a:r>
            <a:b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from </a:t>
            </a:r>
            <a:r>
              <a:rPr kumimoji="0" lang="en-US" sz="9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player_performance_year</a:t>
            </a:r>
            <a:b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join</a:t>
            </a:r>
            <a:b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b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select </a:t>
            </a:r>
            <a:r>
              <a:rPr kumimoji="0" lang="en-US" sz="900" b="0" i="0" u="none" strike="noStrike" kern="1200" cap="none" spc="0" normalizeH="0" baseline="0" noProof="0" dirty="0" err="1">
                <a:ln>
                  <a:noFill/>
                </a:ln>
                <a:solidFill>
                  <a:srgbClr val="9876AA"/>
                </a:solidFill>
                <a:effectLst/>
                <a:uLnTx/>
                <a:uFillTx/>
                <a:latin typeface="Calibri" charset="0"/>
                <a:ea typeface="ＭＳ Ｐゴシック" charset="-128"/>
                <a:cs typeface="+mn-cs"/>
              </a:rPr>
              <a:t>playerid</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 </a:t>
            </a:r>
            <a:r>
              <a:rPr kumimoji="0" lang="en-US" sz="900" b="0" i="0" u="none" strike="noStrike" kern="1200" cap="none" spc="0" normalizeH="0" baseline="0" noProof="0" dirty="0" err="1">
                <a:ln>
                  <a:noFill/>
                </a:ln>
                <a:solidFill>
                  <a:srgbClr val="9876AA"/>
                </a:solidFill>
                <a:effectLst/>
                <a:uLnTx/>
                <a:uFillTx/>
                <a:latin typeface="Calibri" charset="0"/>
                <a:ea typeface="ＭＳ Ｐゴシック" charset="-128"/>
                <a:cs typeface="+mn-cs"/>
              </a:rPr>
              <a:t>yearid</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FFC66D"/>
                </a:solidFill>
                <a:effectLst/>
                <a:uLnTx/>
                <a:uFillTx/>
                <a:latin typeface="Calibri" charset="0"/>
                <a:ea typeface="ＭＳ Ｐゴシック" charset="-128"/>
                <a:cs typeface="+mn-cs"/>
              </a:rPr>
              <a:t>avg</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900" b="0" i="0" u="none" strike="noStrike" kern="1200" cap="none" spc="0" normalizeH="0" baseline="0" noProof="0" dirty="0">
                <a:ln>
                  <a:noFill/>
                </a:ln>
                <a:solidFill>
                  <a:srgbClr val="9876AA"/>
                </a:solidFill>
                <a:effectLst/>
                <a:uLnTx/>
                <a:uFillTx/>
                <a:latin typeface="Calibri" charset="0"/>
                <a:ea typeface="ＭＳ Ｐゴシック" charset="-128"/>
                <a:cs typeface="+mn-cs"/>
              </a:rPr>
              <a:t>salary</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as </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salary</a:t>
            </a:r>
            <a:b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from </a:t>
            </a:r>
            <a:r>
              <a:rPr kumimoji="0" lang="en-US" sz="9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lahmansbaseballdb.salaries</a:t>
            </a:r>
            <a:b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group by </a:t>
            </a:r>
            <a:r>
              <a:rPr kumimoji="0" lang="en-US" sz="900" b="0" i="0" u="none" strike="noStrike" kern="1200" cap="none" spc="0" normalizeH="0" baseline="0" noProof="0" dirty="0" err="1">
                <a:ln>
                  <a:noFill/>
                </a:ln>
                <a:solidFill>
                  <a:srgbClr val="9876AA"/>
                </a:solidFill>
                <a:effectLst/>
                <a:uLnTx/>
                <a:uFillTx/>
                <a:latin typeface="Calibri" charset="0"/>
                <a:ea typeface="ＭＳ Ｐゴシック" charset="-128"/>
                <a:cs typeface="+mn-cs"/>
              </a:rPr>
              <a:t>playerid</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 </a:t>
            </a:r>
            <a:r>
              <a:rPr kumimoji="0" lang="en-US" sz="900" b="0" i="0" u="none" strike="noStrike" kern="1200" cap="none" spc="0" normalizeH="0" baseline="0" noProof="0" dirty="0" err="1">
                <a:ln>
                  <a:noFill/>
                </a:ln>
                <a:solidFill>
                  <a:srgbClr val="9876AA"/>
                </a:solidFill>
                <a:effectLst/>
                <a:uLnTx/>
                <a:uFillTx/>
                <a:latin typeface="Calibri" charset="0"/>
                <a:ea typeface="ＭＳ Ｐゴシック" charset="-128"/>
                <a:cs typeface="+mn-cs"/>
              </a:rPr>
              <a:t>yearid</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as </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a</a:t>
            </a:r>
            <a:b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using</a:t>
            </a:r>
            <a:b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b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900" b="0" i="0" u="none" strike="noStrike" kern="1200" cap="none" spc="0" normalizeH="0" baseline="0" noProof="0" dirty="0" err="1">
                <a:ln>
                  <a:noFill/>
                </a:ln>
                <a:solidFill>
                  <a:srgbClr val="9876AA"/>
                </a:solidFill>
                <a:effectLst/>
                <a:uLnTx/>
                <a:uFillTx/>
                <a:latin typeface="Calibri" charset="0"/>
                <a:ea typeface="ＭＳ Ｐゴシック" charset="-128"/>
                <a:cs typeface="+mn-cs"/>
              </a:rPr>
              <a:t>playerid</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 </a:t>
            </a:r>
            <a:r>
              <a:rPr kumimoji="0" lang="en-US" sz="900" b="0" i="0" u="none" strike="noStrike" kern="1200" cap="none" spc="0" normalizeH="0" baseline="0" noProof="0" dirty="0" err="1">
                <a:ln>
                  <a:noFill/>
                </a:ln>
                <a:solidFill>
                  <a:srgbClr val="9876AA"/>
                </a:solidFill>
                <a:effectLst/>
                <a:uLnTx/>
                <a:uFillTx/>
                <a:latin typeface="Calibri" charset="0"/>
                <a:ea typeface="ＭＳ Ｐゴシック" charset="-128"/>
                <a:cs typeface="+mn-cs"/>
              </a:rPr>
              <a:t>yearid</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b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where </a:t>
            </a:r>
            <a:r>
              <a:rPr kumimoji="0" lang="en-US" sz="900" b="0" i="0" u="none" strike="noStrike" kern="1200" cap="none" spc="0" normalizeH="0" baseline="0" noProof="0" dirty="0" err="1">
                <a:ln>
                  <a:noFill/>
                </a:ln>
                <a:solidFill>
                  <a:srgbClr val="9876AA"/>
                </a:solidFill>
                <a:effectLst/>
                <a:uLnTx/>
                <a:uFillTx/>
                <a:latin typeface="Calibri" charset="0"/>
                <a:ea typeface="ＭＳ Ｐゴシック" charset="-128"/>
                <a:cs typeface="+mn-cs"/>
              </a:rPr>
              <a:t>bat_ab</a:t>
            </a:r>
            <a:r>
              <a:rPr kumimoji="0" lang="en-US" sz="900" b="0" i="0" u="none" strike="noStrike" kern="1200" cap="none" spc="0" normalizeH="0" baseline="0" noProof="0" dirty="0">
                <a:ln>
                  <a:noFill/>
                </a:ln>
                <a:solidFill>
                  <a:srgbClr val="9876AA"/>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&gt;= </a:t>
            </a:r>
            <a:r>
              <a:rPr kumimoji="0" lang="en-US" sz="900" b="0" i="0" u="none" strike="noStrike" kern="1200" cap="none" spc="0" normalizeH="0" baseline="0" noProof="0" dirty="0">
                <a:ln>
                  <a:noFill/>
                </a:ln>
                <a:solidFill>
                  <a:srgbClr val="6897BB"/>
                </a:solidFill>
                <a:effectLst/>
                <a:uLnTx/>
                <a:uFillTx/>
                <a:latin typeface="Calibri" charset="0"/>
                <a:ea typeface="ＭＳ Ｐゴシック" charset="-128"/>
                <a:cs typeface="+mn-cs"/>
              </a:rPr>
              <a:t>100</a:t>
            </a:r>
            <a:br>
              <a:rPr kumimoji="0" lang="en-US" sz="900" b="0" i="0" u="none" strike="noStrike" kern="1200" cap="none" spc="0" normalizeH="0" baseline="0" noProof="0" dirty="0">
                <a:ln>
                  <a:noFill/>
                </a:ln>
                <a:solidFill>
                  <a:srgbClr val="6897BB"/>
                </a:solidFill>
                <a:effectLst/>
                <a:uLnTx/>
                <a:uFillTx/>
                <a:latin typeface="Calibri" charset="0"/>
                <a:ea typeface="ＭＳ Ｐゴシック" charset="-128"/>
                <a:cs typeface="+mn-cs"/>
              </a:rPr>
            </a:br>
            <a:r>
              <a:rPr kumimoji="0" lang="en-US" sz="900" b="0" i="0" u="none" strike="noStrike" kern="1200" cap="none" spc="0" normalizeH="0" baseline="0" noProof="0" dirty="0">
                <a:ln>
                  <a:noFill/>
                </a:ln>
                <a:solidFill>
                  <a:srgbClr val="6897BB"/>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a:t>
            </a:r>
            <a:b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b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 </a:t>
            </a:r>
            <a:r>
              <a:rPr kumimoji="0" lang="en-US" sz="9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normalized_salary_batting_performance</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as</a:t>
            </a:r>
            <a:b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b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b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select </a:t>
            </a:r>
            <a:r>
              <a:rPr kumimoji="0" lang="en-US" sz="900" b="0" i="0" u="none" strike="noStrike" kern="1200" cap="none" spc="0" normalizeH="0" baseline="0" noProof="0" dirty="0" err="1">
                <a:ln>
                  <a:noFill/>
                </a:ln>
                <a:solidFill>
                  <a:srgbClr val="9876AA"/>
                </a:solidFill>
                <a:effectLst/>
                <a:uLnTx/>
                <a:uFillTx/>
                <a:latin typeface="Calibri" charset="0"/>
                <a:ea typeface="ＭＳ Ｐゴシック" charset="-128"/>
                <a:cs typeface="+mn-cs"/>
              </a:rPr>
              <a:t>yearid</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 </a:t>
            </a:r>
            <a:r>
              <a:rPr kumimoji="0" lang="en-US" sz="900" b="0" i="0" u="none" strike="noStrike" kern="1200" cap="none" spc="0" normalizeH="0" baseline="0" noProof="0" dirty="0" err="1">
                <a:ln>
                  <a:noFill/>
                </a:ln>
                <a:solidFill>
                  <a:srgbClr val="9876AA"/>
                </a:solidFill>
                <a:effectLst/>
                <a:uLnTx/>
                <a:uFillTx/>
                <a:latin typeface="Calibri" charset="0"/>
                <a:ea typeface="ＭＳ Ｐゴシック" charset="-128"/>
                <a:cs typeface="+mn-cs"/>
              </a:rPr>
              <a:t>playerid</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  </a:t>
            </a:r>
            <a:r>
              <a:rPr kumimoji="0" lang="en-US" sz="9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bat_obp</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 </a:t>
            </a:r>
            <a:r>
              <a:rPr kumimoji="0" lang="en-US" sz="9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slg</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 </a:t>
            </a:r>
            <a:r>
              <a:rPr kumimoji="0" lang="en-US" sz="900" b="0" i="0" u="none" strike="noStrike" kern="1200" cap="none" spc="0" normalizeH="0" baseline="0" noProof="0" dirty="0" err="1">
                <a:ln>
                  <a:noFill/>
                </a:ln>
                <a:solidFill>
                  <a:srgbClr val="9876AA"/>
                </a:solidFill>
                <a:effectLst/>
                <a:uLnTx/>
                <a:uFillTx/>
                <a:latin typeface="Calibri" charset="0"/>
                <a:ea typeface="ＭＳ Ｐゴシック" charset="-128"/>
                <a:cs typeface="+mn-cs"/>
              </a:rPr>
              <a:t>app_g_c</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a:t>
            </a:r>
            <a:b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b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FFC66D"/>
                </a:solidFill>
                <a:effectLst/>
                <a:uLnTx/>
                <a:uFillTx/>
                <a:latin typeface="Calibri" charset="0"/>
                <a:ea typeface="ＭＳ Ｐゴシック" charset="-128"/>
                <a:cs typeface="+mn-cs"/>
              </a:rPr>
              <a:t>round</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(salary/normalized_salary_averages.</a:t>
            </a:r>
            <a:r>
              <a:rPr kumimoji="0" lang="en-US" sz="900" b="0" i="0" u="none" strike="noStrike" kern="1200" cap="none" spc="0" normalizeH="0" baseline="0" noProof="0" dirty="0">
                <a:ln>
                  <a:noFill/>
                </a:ln>
                <a:solidFill>
                  <a:srgbClr val="9876AA"/>
                </a:solidFill>
                <a:effectLst/>
                <a:uLnTx/>
                <a:uFillTx/>
                <a:latin typeface="Calibri" charset="0"/>
                <a:ea typeface="ＭＳ Ｐゴシック" charset="-128"/>
                <a:cs typeface="+mn-cs"/>
              </a:rPr>
              <a:t>salary_factor</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a:t>
            </a:r>
            <a:r>
              <a:rPr kumimoji="0" lang="en-US" sz="900" b="0" i="0" u="none" strike="noStrike" kern="1200" cap="none" spc="0" normalizeH="0" baseline="0" noProof="0" dirty="0">
                <a:ln>
                  <a:noFill/>
                </a:ln>
                <a:solidFill>
                  <a:srgbClr val="6897BB"/>
                </a:solidFill>
                <a:effectLst/>
                <a:uLnTx/>
                <a:uFillTx/>
                <a:latin typeface="Calibri" charset="0"/>
                <a:ea typeface="ＭＳ Ｐゴシック" charset="-128"/>
                <a:cs typeface="+mn-cs"/>
              </a:rPr>
              <a:t>3</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as </a:t>
            </a:r>
            <a:r>
              <a:rPr kumimoji="0" lang="en-US" sz="9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relative_salary</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from</a:t>
            </a:r>
            <a:b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b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                  </a:t>
            </a:r>
            <a:r>
              <a:rPr kumimoji="0" lang="en-US" sz="9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annual_batting_performance_salary</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join</a:t>
            </a:r>
            <a:b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b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                    </a:t>
            </a:r>
            <a:r>
              <a:rPr kumimoji="0" lang="en-US" sz="9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normalized_salary_averages</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using</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900" b="0" i="0" u="none" strike="noStrike" kern="1200" cap="none" spc="0" normalizeH="0" baseline="0" noProof="0" dirty="0" err="1">
                <a:ln>
                  <a:noFill/>
                </a:ln>
                <a:solidFill>
                  <a:srgbClr val="9876AA"/>
                </a:solidFill>
                <a:effectLst/>
                <a:uLnTx/>
                <a:uFillTx/>
                <a:latin typeface="Calibri" charset="0"/>
                <a:ea typeface="ＭＳ Ｐゴシック" charset="-128"/>
                <a:cs typeface="+mn-cs"/>
              </a:rPr>
              <a:t>yearid</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b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b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select</a:t>
            </a:r>
            <a:b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b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    </a:t>
            </a:r>
            <a:r>
              <a:rPr kumimoji="0" lang="en-US" sz="900" b="0" i="0" u="none" strike="noStrike" kern="1200" cap="none" spc="0" normalizeH="0" baseline="0" noProof="0" dirty="0" err="1">
                <a:ln>
                  <a:noFill/>
                </a:ln>
                <a:solidFill>
                  <a:srgbClr val="9876AA"/>
                </a:solidFill>
                <a:effectLst/>
                <a:uLnTx/>
                <a:uFillTx/>
                <a:latin typeface="Calibri" charset="0"/>
                <a:ea typeface="ＭＳ Ｐゴシック" charset="-128"/>
                <a:cs typeface="+mn-cs"/>
              </a:rPr>
              <a:t>yearid</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 </a:t>
            </a:r>
            <a:r>
              <a:rPr kumimoji="0" lang="en-US" sz="900" b="0" i="0" u="none" strike="noStrike" kern="1200" cap="none" spc="0" normalizeH="0" baseline="0" noProof="0" dirty="0" err="1">
                <a:ln>
                  <a:noFill/>
                </a:ln>
                <a:solidFill>
                  <a:srgbClr val="9876AA"/>
                </a:solidFill>
                <a:effectLst/>
                <a:uLnTx/>
                <a:uFillTx/>
                <a:latin typeface="Calibri" charset="0"/>
                <a:ea typeface="ＭＳ Ｐゴシック" charset="-128"/>
                <a:cs typeface="+mn-cs"/>
              </a:rPr>
              <a:t>playerid</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 </a:t>
            </a:r>
            <a:r>
              <a:rPr kumimoji="0" lang="en-US" sz="900" b="0" i="0" u="none" strike="noStrike" kern="1200" cap="none" spc="0" normalizeH="0" baseline="0" noProof="0" dirty="0" err="1">
                <a:ln>
                  <a:noFill/>
                </a:ln>
                <a:solidFill>
                  <a:srgbClr val="9876AA"/>
                </a:solidFill>
                <a:effectLst/>
                <a:uLnTx/>
                <a:uFillTx/>
                <a:latin typeface="Calibri" charset="0"/>
                <a:ea typeface="ＭＳ Ｐゴシック" charset="-128"/>
                <a:cs typeface="+mn-cs"/>
              </a:rPr>
              <a:t>nameLast</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 </a:t>
            </a:r>
            <a:r>
              <a:rPr kumimoji="0" lang="en-US" sz="900" b="0" i="0" u="none" strike="noStrike" kern="1200" cap="none" spc="0" normalizeH="0" baseline="0" noProof="0" dirty="0" err="1">
                <a:ln>
                  <a:noFill/>
                </a:ln>
                <a:solidFill>
                  <a:srgbClr val="9876AA"/>
                </a:solidFill>
                <a:effectLst/>
                <a:uLnTx/>
                <a:uFillTx/>
                <a:latin typeface="Calibri" charset="0"/>
                <a:ea typeface="ＭＳ Ｐゴシック" charset="-128"/>
                <a:cs typeface="+mn-cs"/>
              </a:rPr>
              <a:t>nameFirst</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 </a:t>
            </a:r>
            <a:r>
              <a:rPr kumimoji="0" lang="en-US" sz="9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slg</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 </a:t>
            </a:r>
            <a:r>
              <a:rPr kumimoji="0" lang="en-US" sz="9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relative_salary</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FFC66D"/>
                </a:solidFill>
                <a:effectLst/>
                <a:uLnTx/>
                <a:uFillTx/>
                <a:latin typeface="Calibri" charset="0"/>
                <a:ea typeface="ＭＳ Ｐゴシック" charset="-128"/>
                <a:cs typeface="+mn-cs"/>
              </a:rPr>
              <a:t>round</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9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slg</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/relative_salary</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a:t>
            </a:r>
            <a:r>
              <a:rPr kumimoji="0" lang="en-US" sz="900" b="0" i="0" u="none" strike="noStrike" kern="1200" cap="none" spc="0" normalizeH="0" baseline="0" noProof="0" dirty="0">
                <a:ln>
                  <a:noFill/>
                </a:ln>
                <a:solidFill>
                  <a:srgbClr val="6897BB"/>
                </a:solidFill>
                <a:effectLst/>
                <a:uLnTx/>
                <a:uFillTx/>
                <a:latin typeface="Calibri" charset="0"/>
                <a:ea typeface="ＭＳ Ｐゴシック" charset="-128"/>
                <a:cs typeface="+mn-cs"/>
              </a:rPr>
              <a:t>3</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as </a:t>
            </a:r>
            <a:r>
              <a:rPr kumimoji="0" lang="en-US" sz="9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slg_per_salary</a:t>
            </a:r>
            <a:b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from </a:t>
            </a:r>
            <a:r>
              <a:rPr kumimoji="0" lang="en-US" sz="9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normalized_salary_batting_performance</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join </a:t>
            </a:r>
            <a:r>
              <a:rPr kumimoji="0" lang="en-US" sz="9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lahmansbaseballdb.people</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using</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900" b="0" i="0" u="none" strike="noStrike" kern="1200" cap="none" spc="0" normalizeH="0" baseline="0" noProof="0" dirty="0" err="1">
                <a:ln>
                  <a:noFill/>
                </a:ln>
                <a:solidFill>
                  <a:srgbClr val="9876AA"/>
                </a:solidFill>
                <a:effectLst/>
                <a:uLnTx/>
                <a:uFillTx/>
                <a:latin typeface="Calibri" charset="0"/>
                <a:ea typeface="ＭＳ Ｐゴシック" charset="-128"/>
                <a:cs typeface="+mn-cs"/>
              </a:rPr>
              <a:t>playerid</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b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where </a:t>
            </a:r>
            <a:r>
              <a:rPr kumimoji="0" lang="en-US" sz="900" b="0" i="0" u="none" strike="noStrike" kern="1200" cap="none" spc="0" normalizeH="0" baseline="0" noProof="0" dirty="0" err="1">
                <a:ln>
                  <a:noFill/>
                </a:ln>
                <a:solidFill>
                  <a:srgbClr val="9876AA"/>
                </a:solidFill>
                <a:effectLst/>
                <a:uLnTx/>
                <a:uFillTx/>
                <a:latin typeface="Calibri" charset="0"/>
                <a:ea typeface="ＭＳ Ｐゴシック" charset="-128"/>
                <a:cs typeface="+mn-cs"/>
              </a:rPr>
              <a:t>app_g_c</a:t>
            </a:r>
            <a:r>
              <a:rPr kumimoji="0" lang="en-US" sz="900" b="0" i="0" u="none" strike="noStrike" kern="1200" cap="none" spc="0" normalizeH="0" baseline="0" noProof="0" dirty="0">
                <a:ln>
                  <a:noFill/>
                </a:ln>
                <a:solidFill>
                  <a:srgbClr val="9876AA"/>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&gt; </a:t>
            </a:r>
            <a:r>
              <a:rPr kumimoji="0" lang="en-US" sz="900" b="0" i="0" u="none" strike="noStrike" kern="1200" cap="none" spc="0" normalizeH="0" baseline="0" noProof="0" dirty="0">
                <a:ln>
                  <a:noFill/>
                </a:ln>
                <a:solidFill>
                  <a:srgbClr val="6897BB"/>
                </a:solidFill>
                <a:effectLst/>
                <a:uLnTx/>
                <a:uFillTx/>
                <a:latin typeface="Calibri" charset="0"/>
                <a:ea typeface="ＭＳ Ｐゴシック" charset="-128"/>
                <a:cs typeface="+mn-cs"/>
              </a:rPr>
              <a:t>100</a:t>
            </a:r>
            <a:br>
              <a:rPr kumimoji="0" lang="en-US" sz="900" b="0" i="0" u="none" strike="noStrike" kern="1200" cap="none" spc="0" normalizeH="0" baseline="0" noProof="0" dirty="0">
                <a:ln>
                  <a:noFill/>
                </a:ln>
                <a:solidFill>
                  <a:srgbClr val="6897BB"/>
                </a:solidFill>
                <a:effectLst/>
                <a:uLnTx/>
                <a:uFillTx/>
                <a:latin typeface="Calibri" charset="0"/>
                <a:ea typeface="ＭＳ Ｐゴシック" charset="-128"/>
                <a:cs typeface="+mn-cs"/>
              </a:rPr>
            </a:br>
            <a:r>
              <a:rPr kumimoji="0" lang="en-US" sz="900" b="0" i="0" u="none" strike="noStrike" kern="1200" cap="none" spc="0" normalizeH="0" baseline="0" noProof="0" dirty="0">
                <a:ln>
                  <a:noFill/>
                </a:ln>
                <a:solidFill>
                  <a:srgbClr val="6897BB"/>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order by </a:t>
            </a:r>
            <a:r>
              <a:rPr kumimoji="0" lang="en-US" sz="9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slg_per_salary</a:t>
            </a:r>
            <a:r>
              <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desc</a:t>
            </a:r>
            <a:b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b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limit </a:t>
            </a:r>
            <a:r>
              <a:rPr kumimoji="0" lang="en-US" sz="900" b="0" i="0" u="none" strike="noStrike" kern="1200" cap="none" spc="0" normalizeH="0" baseline="0" noProof="0" dirty="0">
                <a:ln>
                  <a:noFill/>
                </a:ln>
                <a:solidFill>
                  <a:srgbClr val="6897BB"/>
                </a:solidFill>
                <a:effectLst/>
                <a:uLnTx/>
                <a:uFillTx/>
                <a:latin typeface="Calibri" charset="0"/>
                <a:ea typeface="ＭＳ Ｐゴシック" charset="-128"/>
                <a:cs typeface="+mn-cs"/>
              </a:rPr>
              <a:t>5</a:t>
            </a:r>
            <a:r>
              <a:rPr kumimoji="0" lang="en-US" sz="900" b="0" i="0" u="none" strike="noStrike" kern="1200" cap="none" spc="0" normalizeH="0" baseline="0" noProof="0" dirty="0">
                <a:ln>
                  <a:noFill/>
                </a:ln>
                <a:solidFill>
                  <a:srgbClr val="CC7832"/>
                </a:solidFill>
                <a:effectLst/>
                <a:uLnTx/>
                <a:uFillTx/>
                <a:latin typeface="Calibri" charset="0"/>
                <a:ea typeface="ＭＳ Ｐゴシック" charset="-128"/>
                <a:cs typeface="+mn-cs"/>
              </a:rPr>
              <a:t>;</a:t>
            </a:r>
            <a:endParaRPr kumimoji="0" lang="en-US" sz="9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6" name="TextBox 5">
            <a:extLst>
              <a:ext uri="{FF2B5EF4-FFF2-40B4-BE49-F238E27FC236}">
                <a16:creationId xmlns:a16="http://schemas.microsoft.com/office/drawing/2014/main" id="{835F935F-1F68-FB4D-AA7E-91FFFDC05DD1}"/>
              </a:ext>
            </a:extLst>
          </p:cNvPr>
          <p:cNvSpPr txBox="1"/>
          <p:nvPr/>
        </p:nvSpPr>
        <p:spPr>
          <a:xfrm>
            <a:off x="5096386" y="514350"/>
            <a:ext cx="3879908" cy="4185761"/>
          </a:xfrm>
          <a:prstGeom prst="rect">
            <a:avLst/>
          </a:prstGeom>
          <a:noFill/>
        </p:spPr>
        <p:txBody>
          <a:bodyPr wrap="non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If I got that correct, it was a miracle.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The purpose wasn’t to win at Fantasy Baseball.</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Just giving a feel for the types of things that</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Will happen in HW3, HW4 (Project) in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Analysis Subsystem</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The non-programming track will use tools: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Jupyter</a:t>
            </a:r>
            <a:endPar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SciKit</a:t>
            </a:r>
            <a:endPar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To analyze.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This is a database track. So, the programming</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track will also get some experience.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Process for both tracks: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You can pick your own data and domain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Or follow along with me.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There will be a set of criteria that you have to</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meet for each of HW4 and HW4, measure in: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Data model complexity.</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Complexity of operations on the data.</a:t>
            </a:r>
          </a:p>
        </p:txBody>
      </p:sp>
    </p:spTree>
    <p:extLst>
      <p:ext uri="{BB962C8B-B14F-4D97-AF65-F5344CB8AC3E}">
        <p14:creationId xmlns:p14="http://schemas.microsoft.com/office/powerpoint/2010/main" val="5601928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361950"/>
            <a:ext cx="9144000"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HW3, HW4 – The Project</a:t>
            </a:r>
          </a:p>
          <a:p>
            <a:pPr marL="0" marR="0" lvl="0" indent="0" algn="ctr" defTabSz="457200" rtl="0" eaLnBrk="1" fontAlgn="base" latinLnBrk="0" hangingPunct="1">
              <a:lnSpc>
                <a:spcPct val="100000"/>
              </a:lnSpc>
              <a:spcBef>
                <a:spcPct val="0"/>
              </a:spcBef>
              <a:spcAft>
                <a:spcPct val="0"/>
              </a:spcAft>
              <a:buClrTx/>
              <a:buSzTx/>
              <a:buFontTx/>
              <a:buNone/>
              <a:tabLst/>
              <a:defRPr/>
            </a:pPr>
            <a:endParaRPr lang="en-US" altLang="en-US" sz="2800" i="1" dirty="0">
              <a:solidFill>
                <a:prstClr val="white"/>
              </a:solidFill>
            </a:endParaRP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Previous slides introduced the concepts.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Carrie and I plan to meet, simplify, refine, ...</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based on experiences from last semester</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and this semester.</a:t>
            </a:r>
          </a:p>
          <a:p>
            <a:pPr marL="0" marR="0" lvl="0" indent="0" algn="ctr" defTabSz="457200" rtl="0" eaLnBrk="1" fontAlgn="base" latinLnBrk="0" hangingPunct="1">
              <a:lnSpc>
                <a:spcPct val="100000"/>
              </a:lnSpc>
              <a:spcBef>
                <a:spcPct val="0"/>
              </a:spcBef>
              <a:spcAft>
                <a:spcPct val="0"/>
              </a:spcAft>
              <a:buClrTx/>
              <a:buSzTx/>
              <a:buFontTx/>
              <a:buNone/>
              <a:tabLst/>
              <a:defRPr/>
            </a:pPr>
            <a:endParaRPr lang="en-US" altLang="en-US" sz="2800" i="1" dirty="0">
              <a:solidFill>
                <a:prstClr val="white"/>
              </a:solidFill>
            </a:endParaRP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Stay Tuned.</a:t>
            </a:r>
          </a:p>
        </p:txBody>
      </p:sp>
      <p:sp>
        <p:nvSpPr>
          <p:cNvPr id="8" name="TextBox 11">
            <a:extLst>
              <a:ext uri="{FF2B5EF4-FFF2-40B4-BE49-F238E27FC236}">
                <a16:creationId xmlns:a16="http://schemas.microsoft.com/office/drawing/2014/main" id="{39884BE6-06A7-6449-B5B0-BA4515133D41}"/>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117</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(F21): Lecture 8: No SQL Intro., Module II Intro</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spTree>
    <p:extLst>
      <p:ext uri="{BB962C8B-B14F-4D97-AF65-F5344CB8AC3E}">
        <p14:creationId xmlns:p14="http://schemas.microsoft.com/office/powerpoint/2010/main" val="39381339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Data Management</a:t>
            </a:r>
          </a:p>
        </p:txBody>
      </p:sp>
      <p:sp>
        <p:nvSpPr>
          <p:cNvPr id="3" name="Content Placeholder 3"/>
          <p:cNvSpPr txBox="1">
            <a:spLocks/>
          </p:cNvSpPr>
          <p:nvPr/>
        </p:nvSpPr>
        <p:spPr>
          <a:xfrm>
            <a:off x="228600" y="1584333"/>
            <a:ext cx="3645895" cy="2960097"/>
          </a:xfrm>
          <a:prstGeom prst="rect">
            <a:avLst/>
          </a:prstGeom>
        </p:spPr>
        <p:txBody>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a:ln>
                  <a:noFill/>
                </a:ln>
                <a:solidFill>
                  <a:srgbClr val="FF0000"/>
                </a:solidFill>
                <a:effectLst/>
                <a:uLnTx/>
                <a:uFillTx/>
                <a:latin typeface="Calibri"/>
                <a:ea typeface="ＭＳ Ｐゴシック" charset="-128"/>
                <a:cs typeface="+mn-cs"/>
              </a:rPr>
              <a:t>Find things quickly.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00B050"/>
                </a:solidFill>
                <a:effectLst/>
                <a:uLnTx/>
                <a:uFillTx/>
                <a:latin typeface="Calibri"/>
                <a:ea typeface="ＭＳ Ｐゴシック" charset="-128"/>
                <a:cs typeface="+mn-cs"/>
              </a:rPr>
              <a:t>Access things quickly.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7030A0"/>
                </a:solidFill>
                <a:effectLst/>
                <a:uLnTx/>
                <a:uFillTx/>
                <a:latin typeface="Calibri"/>
                <a:ea typeface="ＭＳ Ｐゴシック" charset="-128"/>
                <a:cs typeface="+mn-cs"/>
              </a:rPr>
              <a:t>Load/save things quickly.</a:t>
            </a:r>
          </a:p>
        </p:txBody>
      </p:sp>
      <p:pic>
        <p:nvPicPr>
          <p:cNvPr id="4" name="Picture 3"/>
          <p:cNvPicPr>
            <a:picLocks noChangeAspect="1"/>
          </p:cNvPicPr>
          <p:nvPr/>
        </p:nvPicPr>
        <p:blipFill>
          <a:blip r:embed="rId2"/>
          <a:stretch>
            <a:fillRect/>
          </a:stretch>
        </p:blipFill>
        <p:spPr>
          <a:xfrm>
            <a:off x="3848100" y="0"/>
            <a:ext cx="4075445" cy="4622893"/>
          </a:xfrm>
          <a:prstGeom prst="rect">
            <a:avLst/>
          </a:prstGeom>
        </p:spPr>
      </p:pic>
      <p:sp>
        <p:nvSpPr>
          <p:cNvPr id="5" name="Rectangle 4"/>
          <p:cNvSpPr/>
          <p:nvPr/>
        </p:nvSpPr>
        <p:spPr>
          <a:xfrm>
            <a:off x="5131000" y="3987483"/>
            <a:ext cx="3796535"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a:t>
            </a:r>
            <a:b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b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3"/>
              </a:rPr>
              <a:t>Hector Garcia-Molina</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Jeffrey D. Ullman</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Jennifer Widom</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
        <p:nvSpPr>
          <p:cNvPr id="6" name="Rectangle 5"/>
          <p:cNvSpPr/>
          <p:nvPr/>
        </p:nvSpPr>
        <p:spPr>
          <a:xfrm>
            <a:off x="4237721" y="3377134"/>
            <a:ext cx="867679" cy="413816"/>
          </a:xfrm>
          <a:prstGeom prst="rect">
            <a:avLst/>
          </a:prstGeom>
          <a:noFill/>
          <a:ln w="28575">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7" name="Rectangle 6"/>
          <p:cNvSpPr/>
          <p:nvPr/>
        </p:nvSpPr>
        <p:spPr>
          <a:xfrm>
            <a:off x="4253534" y="2691334"/>
            <a:ext cx="867679" cy="413816"/>
          </a:xfrm>
          <a:prstGeom prst="rect">
            <a:avLst/>
          </a:prstGeom>
          <a:noFill/>
          <a:ln w="28575">
            <a:solidFill>
              <a:srgbClr val="00B05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9" name="Rectangle 8"/>
          <p:cNvSpPr/>
          <p:nvPr/>
        </p:nvSpPr>
        <p:spPr>
          <a:xfrm>
            <a:off x="4178206" y="1993048"/>
            <a:ext cx="867679" cy="413816"/>
          </a:xfrm>
          <a:prstGeom prst="rect">
            <a:avLst/>
          </a:prstGeom>
          <a:noFill/>
          <a:ln w="28575">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49025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D13E372D-134B-CE43-ABAA-2BA34847DB7F}"/>
              </a:ext>
            </a:extLst>
          </p:cNvPr>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Disks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err="1">
                <a:ln>
                  <a:noFill/>
                </a:ln>
                <a:solidFill>
                  <a:prstClr val="white"/>
                </a:solidFill>
                <a:effectLst/>
                <a:uLnTx/>
                <a:uFillTx/>
                <a:latin typeface="Calibri" charset="0"/>
                <a:ea typeface="ＭＳ Ｐゴシック" charset="-128"/>
                <a:cs typeface="+mn-cs"/>
              </a:rPr>
              <a:t>Input/Output</a:t>
            </a: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 (IO)</a:t>
            </a:r>
          </a:p>
        </p:txBody>
      </p:sp>
      <p:sp>
        <p:nvSpPr>
          <p:cNvPr id="10" name="TextBox 11">
            <a:extLst>
              <a:ext uri="{FF2B5EF4-FFF2-40B4-BE49-F238E27FC236}">
                <a16:creationId xmlns:a16="http://schemas.microsoft.com/office/drawing/2014/main" id="{33869F39-7EA9-7D44-882A-06A4334E1619}"/>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13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8: No SQL Intro, Module II Intro</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spTree>
    <p:extLst>
      <p:ext uri="{BB962C8B-B14F-4D97-AF65-F5344CB8AC3E}">
        <p14:creationId xmlns:p14="http://schemas.microsoft.com/office/powerpoint/2010/main" val="418035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9B8DD-6C91-BA4E-93F7-3A64733C7C94}"/>
              </a:ext>
            </a:extLst>
          </p:cNvPr>
          <p:cNvSpPr>
            <a:spLocks noGrp="1"/>
          </p:cNvSpPr>
          <p:nvPr>
            <p:ph type="title"/>
          </p:nvPr>
        </p:nvSpPr>
        <p:spPr/>
        <p:txBody>
          <a:bodyPr/>
          <a:lstStyle/>
          <a:p>
            <a:r>
              <a:rPr lang="en-US" dirty="0"/>
              <a:t>Disks as Far as the Eye can See</a:t>
            </a:r>
          </a:p>
        </p:txBody>
      </p:sp>
      <p:pic>
        <p:nvPicPr>
          <p:cNvPr id="4" name="Picture 3">
            <a:extLst>
              <a:ext uri="{FF2B5EF4-FFF2-40B4-BE49-F238E27FC236}">
                <a16:creationId xmlns:a16="http://schemas.microsoft.com/office/drawing/2014/main" id="{994C7614-EE51-6E4E-9E64-9AEDABC2530D}"/>
              </a:ext>
            </a:extLst>
          </p:cNvPr>
          <p:cNvPicPr>
            <a:picLocks noChangeAspect="1"/>
          </p:cNvPicPr>
          <p:nvPr/>
        </p:nvPicPr>
        <p:blipFill>
          <a:blip r:embed="rId2"/>
          <a:stretch>
            <a:fillRect/>
          </a:stretch>
        </p:blipFill>
        <p:spPr>
          <a:xfrm>
            <a:off x="228600" y="590550"/>
            <a:ext cx="8049390" cy="3911691"/>
          </a:xfrm>
          <a:prstGeom prst="rect">
            <a:avLst/>
          </a:prstGeom>
        </p:spPr>
      </p:pic>
    </p:spTree>
    <p:extLst>
      <p:ext uri="{BB962C8B-B14F-4D97-AF65-F5344CB8AC3E}">
        <p14:creationId xmlns:p14="http://schemas.microsoft.com/office/powerpoint/2010/main" val="4224279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a:extLst>
              <a:ext uri="{FF2B5EF4-FFF2-40B4-BE49-F238E27FC236}">
                <a16:creationId xmlns:a16="http://schemas.microsoft.com/office/drawing/2014/main" id="{84C5E313-37C7-406F-85DF-73D76888BBB3}"/>
              </a:ext>
            </a:extLst>
          </p:cNvPr>
          <p:cNvSpPr>
            <a:spLocks noGrp="1" noChangeArrowheads="1"/>
          </p:cNvSpPr>
          <p:nvPr>
            <p:ph type="title"/>
          </p:nvPr>
        </p:nvSpPr>
        <p:spPr>
          <a:xfrm>
            <a:off x="1659732" y="211931"/>
            <a:ext cx="6255544" cy="342900"/>
          </a:xfrm>
        </p:spPr>
        <p:txBody>
          <a:bodyPr/>
          <a:lstStyle/>
          <a:p>
            <a:pPr>
              <a:defRPr/>
            </a:pPr>
            <a:r>
              <a:rPr lang="en-US" altLang="en-US" dirty="0">
                <a:effectLst>
                  <a:outerShdw blurRad="38100" dist="38100" dir="2700000" algn="tl">
                    <a:srgbClr val="C0C0C0"/>
                  </a:outerShdw>
                </a:effectLst>
              </a:rPr>
              <a:t>Classification of Physical Storage Media</a:t>
            </a:r>
          </a:p>
        </p:txBody>
      </p:sp>
      <p:sp>
        <p:nvSpPr>
          <p:cNvPr id="9219" name="Rectangle 3">
            <a:extLst>
              <a:ext uri="{FF2B5EF4-FFF2-40B4-BE49-F238E27FC236}">
                <a16:creationId xmlns:a16="http://schemas.microsoft.com/office/drawing/2014/main" id="{758B2F7D-08DB-4ED7-9A17-6FAED6DF0C90}"/>
              </a:ext>
            </a:extLst>
          </p:cNvPr>
          <p:cNvSpPr>
            <a:spLocks noGrp="1" noChangeArrowheads="1"/>
          </p:cNvSpPr>
          <p:nvPr>
            <p:ph type="body" idx="1"/>
          </p:nvPr>
        </p:nvSpPr>
        <p:spPr>
          <a:xfrm>
            <a:off x="1721841" y="918595"/>
            <a:ext cx="5658061" cy="3345660"/>
          </a:xfrm>
        </p:spPr>
        <p:txBody>
          <a:bodyPr/>
          <a:lstStyle/>
          <a:p>
            <a:pPr>
              <a:spcAft>
                <a:spcPts val="0"/>
              </a:spcAft>
            </a:pPr>
            <a:r>
              <a:rPr lang="en-US" altLang="en-US" dirty="0"/>
              <a:t>Can differentiate storage into:</a:t>
            </a:r>
          </a:p>
          <a:p>
            <a:pPr lvl="1">
              <a:spcAft>
                <a:spcPts val="0"/>
              </a:spcAft>
            </a:pPr>
            <a:r>
              <a:rPr lang="en-US" altLang="en-US" b="1" dirty="0">
                <a:solidFill>
                  <a:srgbClr val="002060"/>
                </a:solidFill>
              </a:rPr>
              <a:t>volatile storage</a:t>
            </a:r>
            <a:r>
              <a:rPr lang="en-US" altLang="en-US" b="1" dirty="0"/>
              <a:t>: </a:t>
            </a:r>
            <a:r>
              <a:rPr lang="en-US" altLang="en-US" dirty="0"/>
              <a:t>loses contents when power is switched off</a:t>
            </a:r>
          </a:p>
          <a:p>
            <a:pPr lvl="1">
              <a:spcAft>
                <a:spcPts val="0"/>
              </a:spcAft>
            </a:pPr>
            <a:r>
              <a:rPr lang="en-US" altLang="en-US" b="1" dirty="0">
                <a:solidFill>
                  <a:srgbClr val="002060"/>
                </a:solidFill>
              </a:rPr>
              <a:t>non-volatile storage</a:t>
            </a:r>
            <a:r>
              <a:rPr lang="en-US" altLang="en-US" dirty="0"/>
              <a:t>: </a:t>
            </a:r>
          </a:p>
          <a:p>
            <a:pPr lvl="2">
              <a:spcAft>
                <a:spcPts val="0"/>
              </a:spcAft>
            </a:pPr>
            <a:r>
              <a:rPr lang="en-US" altLang="en-US" dirty="0"/>
              <a:t>Contents persist even when power is switched off. </a:t>
            </a:r>
          </a:p>
          <a:p>
            <a:pPr lvl="2">
              <a:spcAft>
                <a:spcPts val="0"/>
              </a:spcAft>
            </a:pPr>
            <a:r>
              <a:rPr lang="en-US" altLang="en-US" dirty="0"/>
              <a:t>Includes secondary and tertiary storage, as well as batter-backed up main-memory.</a:t>
            </a:r>
          </a:p>
          <a:p>
            <a:pPr>
              <a:spcAft>
                <a:spcPts val="0"/>
              </a:spcAft>
            </a:pPr>
            <a:r>
              <a:rPr lang="en-US" altLang="en-US" dirty="0"/>
              <a:t>Factors affecting choice of storage media include</a:t>
            </a:r>
          </a:p>
          <a:p>
            <a:pPr lvl="1">
              <a:spcAft>
                <a:spcPts val="0"/>
              </a:spcAft>
            </a:pPr>
            <a:r>
              <a:rPr lang="en-US" altLang="en-US" dirty="0"/>
              <a:t>Speed with which data can be accessed</a:t>
            </a:r>
          </a:p>
          <a:p>
            <a:pPr lvl="1">
              <a:spcAft>
                <a:spcPts val="0"/>
              </a:spcAft>
            </a:pPr>
            <a:r>
              <a:rPr lang="en-US" altLang="en-US" dirty="0"/>
              <a:t>Cost per unit of data</a:t>
            </a:r>
          </a:p>
          <a:p>
            <a:pPr lvl="1">
              <a:spcAft>
                <a:spcPts val="0"/>
              </a:spcAft>
            </a:pPr>
            <a:r>
              <a:rPr lang="en-US" altLang="en-US" dirty="0"/>
              <a:t>Reliability</a:t>
            </a:r>
          </a:p>
          <a:p>
            <a:pPr lvl="1"/>
            <a:endParaRPr lang="en-US" altLang="en-US" sz="1500" dirty="0"/>
          </a:p>
        </p:txBody>
      </p:sp>
    </p:spTree>
    <p:extLst>
      <p:ext uri="{BB962C8B-B14F-4D97-AF65-F5344CB8AC3E}">
        <p14:creationId xmlns:p14="http://schemas.microsoft.com/office/powerpoint/2010/main" val="2023016289"/>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a:extLst>
              <a:ext uri="{FF2B5EF4-FFF2-40B4-BE49-F238E27FC236}">
                <a16:creationId xmlns:a16="http://schemas.microsoft.com/office/drawing/2014/main" id="{ECFA860A-EB9E-4870-A0C4-E14881104904}"/>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Storage Hierarchy</a:t>
            </a:r>
          </a:p>
        </p:txBody>
      </p:sp>
      <p:pic>
        <p:nvPicPr>
          <p:cNvPr id="4" name="Content Placeholder 3">
            <a:extLst>
              <a:ext uri="{FF2B5EF4-FFF2-40B4-BE49-F238E27FC236}">
                <a16:creationId xmlns:a16="http://schemas.microsoft.com/office/drawing/2014/main" id="{5A9ED51D-3D95-4D13-A964-B4D4833DA6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9400" y="1581150"/>
            <a:ext cx="3892595" cy="3315914"/>
          </a:xfrm>
          <a:prstGeom prst="rect">
            <a:avLst/>
          </a:prstGeom>
        </p:spPr>
      </p:pic>
      <p:sp>
        <p:nvSpPr>
          <p:cNvPr id="2" name="Rounded Rectangle 1">
            <a:extLst>
              <a:ext uri="{FF2B5EF4-FFF2-40B4-BE49-F238E27FC236}">
                <a16:creationId xmlns:a16="http://schemas.microsoft.com/office/drawing/2014/main" id="{20B790FE-A1FA-0B41-B2F9-EA859642897B}"/>
              </a:ext>
            </a:extLst>
          </p:cNvPr>
          <p:cNvSpPr/>
          <p:nvPr/>
        </p:nvSpPr>
        <p:spPr bwMode="auto">
          <a:xfrm>
            <a:off x="4198250" y="804305"/>
            <a:ext cx="1066800" cy="350044"/>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Helvetica" charset="0"/>
                <a:ea typeface="ＭＳ Ｐゴシック" charset="-128"/>
                <a:cs typeface="+mn-cs"/>
              </a:rPr>
              <a:t>CPU</a:t>
            </a:r>
          </a:p>
        </p:txBody>
      </p:sp>
      <p:cxnSp>
        <p:nvCxnSpPr>
          <p:cNvPr id="5" name="Straight Arrow Connector 4">
            <a:extLst>
              <a:ext uri="{FF2B5EF4-FFF2-40B4-BE49-F238E27FC236}">
                <a16:creationId xmlns:a16="http://schemas.microsoft.com/office/drawing/2014/main" id="{99EFE856-D391-8540-AC3D-48B68A82A938}"/>
              </a:ext>
            </a:extLst>
          </p:cNvPr>
          <p:cNvCxnSpPr>
            <a:cxnSpLocks/>
          </p:cNvCxnSpPr>
          <p:nvPr/>
        </p:nvCxnSpPr>
        <p:spPr bwMode="auto">
          <a:xfrm>
            <a:off x="4731650" y="1162050"/>
            <a:ext cx="0" cy="419100"/>
          </a:xfrm>
          <a:prstGeom prst="straightConnector1">
            <a:avLst/>
          </a:prstGeom>
          <a:solidFill>
            <a:schemeClr val="accent1"/>
          </a:solidFill>
          <a:ln w="9525" cap="flat" cmpd="sng" algn="ctr">
            <a:solidFill>
              <a:schemeClr val="tx1"/>
            </a:solidFill>
            <a:prstDash val="solid"/>
            <a:round/>
            <a:headEnd type="triangle"/>
            <a:tailEnd type="triangle"/>
          </a:ln>
          <a:effectLst/>
        </p:spPr>
      </p:cxnSp>
    </p:spTree>
    <p:extLst>
      <p:ext uri="{BB962C8B-B14F-4D97-AF65-F5344CB8AC3E}">
        <p14:creationId xmlns:p14="http://schemas.microsoft.com/office/powerpoint/2010/main" val="961640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3675" y="690676"/>
            <a:ext cx="6249707" cy="3938891"/>
          </a:xfrm>
          <a:prstGeom prst="rect">
            <a:avLst/>
          </a:prstGeom>
        </p:spPr>
      </p:pic>
      <p:sp>
        <p:nvSpPr>
          <p:cNvPr id="5" name="TextBox 4"/>
          <p:cNvSpPr txBox="1"/>
          <p:nvPr/>
        </p:nvSpPr>
        <p:spPr>
          <a:xfrm>
            <a:off x="5628982" y="787585"/>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Slower</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Cheaper</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Unlimited</a:t>
            </a:r>
          </a:p>
        </p:txBody>
      </p:sp>
      <p:sp>
        <p:nvSpPr>
          <p:cNvPr id="6" name="TextBox 5"/>
          <p:cNvSpPr txBox="1"/>
          <p:nvPr/>
        </p:nvSpPr>
        <p:spPr>
          <a:xfrm>
            <a:off x="5659936" y="3249346"/>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Faster</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More expensive</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Limited</a:t>
            </a:r>
          </a:p>
        </p:txBody>
      </p:sp>
      <p:sp>
        <p:nvSpPr>
          <p:cNvPr id="7" name="Rectangle 7">
            <a:extLst>
              <a:ext uri="{FF2B5EF4-FFF2-40B4-BE49-F238E27FC236}">
                <a16:creationId xmlns:a16="http://schemas.microsoft.com/office/drawing/2014/main" id="{EE3C6B98-4A7E-1D48-8BDB-A67DBC5A8B04}"/>
              </a:ext>
            </a:extLst>
          </p:cNvPr>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Memory Hierarchy</a:t>
            </a:r>
          </a:p>
        </p:txBody>
      </p:sp>
    </p:spTree>
    <p:extLst>
      <p:ext uri="{BB962C8B-B14F-4D97-AF65-F5344CB8AC3E}">
        <p14:creationId xmlns:p14="http://schemas.microsoft.com/office/powerpoint/2010/main" val="21056595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845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Memory Hierarchy (Very Old Numbers – Still Directionally Valid)</a:t>
            </a:r>
          </a:p>
        </p:txBody>
      </p:sp>
      <p:pic>
        <p:nvPicPr>
          <p:cNvPr id="7" name="Picture 6"/>
          <p:cNvPicPr>
            <a:picLocks noChangeAspect="1"/>
          </p:cNvPicPr>
          <p:nvPr/>
        </p:nvPicPr>
        <p:blipFill>
          <a:blip r:embed="rId2"/>
          <a:stretch>
            <a:fillRect/>
          </a:stretch>
        </p:blipFill>
        <p:spPr>
          <a:xfrm>
            <a:off x="146838" y="689588"/>
            <a:ext cx="5394923" cy="3919956"/>
          </a:xfrm>
          <a:prstGeom prst="rect">
            <a:avLst/>
          </a:prstGeom>
        </p:spPr>
      </p:pic>
      <p:sp>
        <p:nvSpPr>
          <p:cNvPr id="9" name="TextBox 8"/>
          <p:cNvSpPr txBox="1"/>
          <p:nvPr/>
        </p:nvSpPr>
        <p:spPr>
          <a:xfrm>
            <a:off x="5084561" y="590550"/>
            <a:ext cx="914400" cy="914400"/>
          </a:xfrm>
          <a:prstGeom prst="rect">
            <a:avLst/>
          </a:prstGeom>
          <a:noFill/>
        </p:spPr>
        <p:txBody>
          <a:bodyPr wrap="none" rtlCol="0">
            <a:noAutofit/>
          </a:bodyPr>
          <a:lstStyle/>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These numbers are ancient.</a:t>
            </a:r>
          </a:p>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Looking for more modern numbers.</a:t>
            </a:r>
          </a:p>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But, does give an idea of</a:t>
            </a:r>
          </a:p>
          <a:p>
            <a:pPr marL="742950" marR="0" lvl="1"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Price</a:t>
            </a:r>
          </a:p>
          <a:p>
            <a:pPr marL="742950" marR="0" lvl="1"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Performance</a:t>
            </a:r>
          </a:p>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The general observation is that</a:t>
            </a:r>
          </a:p>
          <a:p>
            <a:pPr marL="800100" marR="0" lvl="1" indent="-34290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Performance goes up 10X/level.</a:t>
            </a:r>
          </a:p>
          <a:p>
            <a:pPr marL="800100" marR="0" lvl="1" indent="-34290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Price goes up 10x per level.</a:t>
            </a:r>
          </a:p>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Note: One major change is improved</a:t>
            </a:r>
            <a:b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price performance of SDD relative</a:t>
            </a:r>
            <a:b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to HDD for large data.</a:t>
            </a:r>
          </a:p>
        </p:txBody>
      </p:sp>
    </p:spTree>
    <p:extLst>
      <p:ext uri="{BB962C8B-B14F-4D97-AF65-F5344CB8AC3E}">
        <p14:creationId xmlns:p14="http://schemas.microsoft.com/office/powerpoint/2010/main" val="3445521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a:extLst>
              <a:ext uri="{FF2B5EF4-FFF2-40B4-BE49-F238E27FC236}">
                <a16:creationId xmlns:a16="http://schemas.microsoft.com/office/drawing/2014/main" id="{E51765DA-32CD-4FAC-88C5-0C159F089B1B}"/>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Storage Hierarchy (Cont.)</a:t>
            </a:r>
          </a:p>
        </p:txBody>
      </p:sp>
      <p:sp>
        <p:nvSpPr>
          <p:cNvPr id="23555" name="Rectangle 3">
            <a:extLst>
              <a:ext uri="{FF2B5EF4-FFF2-40B4-BE49-F238E27FC236}">
                <a16:creationId xmlns:a16="http://schemas.microsoft.com/office/drawing/2014/main" id="{43B951A4-0246-42A0-8F9C-5A317F4DED48}"/>
              </a:ext>
            </a:extLst>
          </p:cNvPr>
          <p:cNvSpPr>
            <a:spLocks noGrp="1" noChangeArrowheads="1"/>
          </p:cNvSpPr>
          <p:nvPr>
            <p:ph idx="1"/>
          </p:nvPr>
        </p:nvSpPr>
        <p:spPr>
          <a:xfrm>
            <a:off x="1719263" y="893428"/>
            <a:ext cx="5833328" cy="3608233"/>
          </a:xfrm>
        </p:spPr>
        <p:txBody>
          <a:bodyPr/>
          <a:lstStyle/>
          <a:p>
            <a:pPr>
              <a:spcAft>
                <a:spcPts val="0"/>
              </a:spcAft>
            </a:pPr>
            <a:r>
              <a:rPr lang="en-US" altLang="en-US" b="1" dirty="0">
                <a:solidFill>
                  <a:srgbClr val="002060"/>
                </a:solidFill>
              </a:rPr>
              <a:t>primary storage</a:t>
            </a:r>
            <a:r>
              <a:rPr lang="en-US" altLang="en-US" b="1" dirty="0"/>
              <a:t>: </a:t>
            </a:r>
            <a:r>
              <a:rPr lang="en-US" altLang="en-US" dirty="0"/>
              <a:t>Fastest media but volatile (cache, main memory).</a:t>
            </a:r>
          </a:p>
          <a:p>
            <a:pPr>
              <a:spcAft>
                <a:spcPts val="0"/>
              </a:spcAft>
            </a:pPr>
            <a:r>
              <a:rPr lang="en-US" altLang="en-US" b="1" dirty="0">
                <a:solidFill>
                  <a:srgbClr val="002060"/>
                </a:solidFill>
              </a:rPr>
              <a:t>secondary storage</a:t>
            </a:r>
            <a:r>
              <a:rPr lang="en-US" altLang="en-US" b="1" dirty="0"/>
              <a:t>:</a:t>
            </a:r>
            <a:r>
              <a:rPr lang="en-US" altLang="en-US" dirty="0"/>
              <a:t> next level in hierarchy, non-volatile, moderately fast access time</a:t>
            </a:r>
          </a:p>
          <a:p>
            <a:pPr lvl="1">
              <a:spcAft>
                <a:spcPts val="0"/>
              </a:spcAft>
            </a:pPr>
            <a:r>
              <a:rPr lang="en-US" altLang="en-US" dirty="0"/>
              <a:t>Also called </a:t>
            </a:r>
            <a:r>
              <a:rPr lang="en-US" altLang="en-US" b="1" dirty="0">
                <a:solidFill>
                  <a:srgbClr val="002060"/>
                </a:solidFill>
              </a:rPr>
              <a:t>on-line storage </a:t>
            </a:r>
            <a:endParaRPr lang="en-US" altLang="en-US" dirty="0">
              <a:solidFill>
                <a:srgbClr val="002060"/>
              </a:solidFill>
            </a:endParaRPr>
          </a:p>
          <a:p>
            <a:pPr lvl="1">
              <a:spcAft>
                <a:spcPts val="0"/>
              </a:spcAft>
            </a:pPr>
            <a:r>
              <a:rPr lang="en-US" altLang="en-US"/>
              <a:t>E.g., </a:t>
            </a:r>
            <a:r>
              <a:rPr lang="en-US" altLang="en-US" dirty="0"/>
              <a:t>flash memory, magnetic disks</a:t>
            </a:r>
          </a:p>
          <a:p>
            <a:pPr>
              <a:spcAft>
                <a:spcPts val="0"/>
              </a:spcAft>
            </a:pPr>
            <a:r>
              <a:rPr lang="en-US" altLang="en-US" b="1" dirty="0">
                <a:solidFill>
                  <a:srgbClr val="002060"/>
                </a:solidFill>
              </a:rPr>
              <a:t>tertiary storage</a:t>
            </a:r>
            <a:r>
              <a:rPr lang="en-US" altLang="en-US" b="1" dirty="0"/>
              <a:t>:</a:t>
            </a:r>
            <a:r>
              <a:rPr lang="en-US" altLang="en-US" dirty="0"/>
              <a:t> lowest level in hierarchy, non-volatile, slow access time</a:t>
            </a:r>
          </a:p>
          <a:p>
            <a:pPr lvl="1">
              <a:spcAft>
                <a:spcPts val="0"/>
              </a:spcAft>
            </a:pPr>
            <a:r>
              <a:rPr lang="en-US" altLang="en-US" dirty="0"/>
              <a:t>also called </a:t>
            </a:r>
            <a:r>
              <a:rPr lang="en-US" altLang="en-US" b="1" dirty="0">
                <a:solidFill>
                  <a:srgbClr val="002060"/>
                </a:solidFill>
              </a:rPr>
              <a:t>off-line storage </a:t>
            </a:r>
            <a:r>
              <a:rPr lang="en-US" altLang="en-US" dirty="0">
                <a:solidFill>
                  <a:schemeClr val="tx1">
                    <a:lumMod val="95000"/>
                    <a:lumOff val="5000"/>
                  </a:schemeClr>
                </a:solidFill>
              </a:rPr>
              <a:t>and used for</a:t>
            </a:r>
            <a:r>
              <a:rPr lang="en-US" altLang="en-US" b="1" dirty="0">
                <a:solidFill>
                  <a:srgbClr val="002060"/>
                </a:solidFill>
              </a:rPr>
              <a:t> archival storage</a:t>
            </a:r>
            <a:r>
              <a:rPr lang="en-US" altLang="en-US" dirty="0">
                <a:solidFill>
                  <a:srgbClr val="002060"/>
                </a:solidFill>
              </a:rPr>
              <a:t> </a:t>
            </a:r>
          </a:p>
          <a:p>
            <a:pPr lvl="1">
              <a:spcAft>
                <a:spcPts val="0"/>
              </a:spcAft>
            </a:pPr>
            <a:r>
              <a:rPr lang="en-US" altLang="en-US" dirty="0"/>
              <a:t>e.g., magnetic tape, optical storage</a:t>
            </a:r>
          </a:p>
          <a:p>
            <a:pPr lvl="1">
              <a:spcAft>
                <a:spcPts val="0"/>
              </a:spcAft>
            </a:pPr>
            <a:r>
              <a:rPr lang="en-US" altLang="en-US" dirty="0"/>
              <a:t>Magnetic tape</a:t>
            </a:r>
            <a:endParaRPr lang="en-US" altLang="en-US" b="1" dirty="0"/>
          </a:p>
          <a:p>
            <a:pPr lvl="2">
              <a:spcAft>
                <a:spcPts val="0"/>
              </a:spcAft>
            </a:pPr>
            <a:r>
              <a:rPr lang="en-US" altLang="en-US" b="1" dirty="0"/>
              <a:t> </a:t>
            </a:r>
            <a:r>
              <a:rPr lang="en-US" altLang="en-US" dirty="0"/>
              <a:t>Sequential access, 1 to 12 TB capacity</a:t>
            </a:r>
          </a:p>
          <a:p>
            <a:pPr lvl="2">
              <a:spcAft>
                <a:spcPts val="0"/>
              </a:spcAft>
            </a:pPr>
            <a:r>
              <a:rPr lang="en-US" altLang="en-US" dirty="0"/>
              <a:t>A few drives with many tapes</a:t>
            </a:r>
          </a:p>
          <a:p>
            <a:pPr lvl="2">
              <a:spcAft>
                <a:spcPts val="0"/>
              </a:spcAft>
            </a:pPr>
            <a:r>
              <a:rPr lang="en-US" altLang="en-US" dirty="0"/>
              <a:t>Juke boxes with petabytes (1000’s of TB) of storage</a:t>
            </a:r>
          </a:p>
        </p:txBody>
      </p:sp>
    </p:spTree>
    <p:extLst>
      <p:ext uri="{BB962C8B-B14F-4D97-AF65-F5344CB8AC3E}">
        <p14:creationId xmlns:p14="http://schemas.microsoft.com/office/powerpoint/2010/main" val="3140765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9" name="TextBox 11">
            <a:extLst>
              <a:ext uri="{FF2B5EF4-FFF2-40B4-BE49-F238E27FC236}">
                <a16:creationId xmlns:a16="http://schemas.microsoft.com/office/drawing/2014/main" id="{4F18387A-AF4D-0849-99C1-F243E0DEC30E}"/>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7: ER, Relational, Advanced, Module II</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spTree>
    <p:extLst>
      <p:ext uri="{BB962C8B-B14F-4D97-AF65-F5344CB8AC3E}">
        <p14:creationId xmlns:p14="http://schemas.microsoft.com/office/powerpoint/2010/main" val="1031211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33400" y="583970"/>
            <a:ext cx="5912304" cy="3921828"/>
          </a:xfrm>
          <a:prstGeom prst="rect">
            <a:avLst/>
          </a:prstGeom>
        </p:spPr>
      </p:pic>
      <p:sp>
        <p:nvSpPr>
          <p:cNvPr id="4" name="Curved Right Arrow 3"/>
          <p:cNvSpPr/>
          <p:nvPr/>
        </p:nvSpPr>
        <p:spPr>
          <a:xfrm>
            <a:off x="2819400" y="631123"/>
            <a:ext cx="1930400" cy="2446866"/>
          </a:xfrm>
          <a:prstGeom prst="curvedRightArrow">
            <a:avLst/>
          </a:prstGeom>
          <a:solidFill>
            <a:schemeClr val="accent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6" name="Left-Right Arrow 5"/>
          <p:cNvSpPr/>
          <p:nvPr/>
        </p:nvSpPr>
        <p:spPr>
          <a:xfrm>
            <a:off x="3345619" y="1854556"/>
            <a:ext cx="1759781" cy="262466"/>
          </a:xfrm>
          <a:prstGeom prst="leftRightArrow">
            <a:avLst/>
          </a:prstGeom>
          <a:solidFill>
            <a:schemeClr val="accent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7" name="Rectangle 6"/>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Hard Disk Drive</a:t>
            </a:r>
          </a:p>
        </p:txBody>
      </p:sp>
    </p:spTree>
    <p:extLst>
      <p:ext uri="{BB962C8B-B14F-4D97-AF65-F5344CB8AC3E}">
        <p14:creationId xmlns:p14="http://schemas.microsoft.com/office/powerpoint/2010/main" val="991604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654" y="9026"/>
            <a:ext cx="6203496" cy="387798"/>
          </a:xfrm>
        </p:spPr>
        <p:txBody>
          <a:bodyPr/>
          <a:lstStyle/>
          <a:p>
            <a:pPr algn="l"/>
            <a:r>
              <a:rPr lang="en-US" dirty="0">
                <a:solidFill>
                  <a:schemeClr val="bg1"/>
                </a:solidFill>
              </a:rPr>
              <a:t>Disk Configuration</a:t>
            </a:r>
          </a:p>
        </p:txBody>
      </p:sp>
      <p:pic>
        <p:nvPicPr>
          <p:cNvPr id="3" name="Picture 2"/>
          <p:cNvPicPr>
            <a:picLocks noChangeAspect="1"/>
          </p:cNvPicPr>
          <p:nvPr/>
        </p:nvPicPr>
        <p:blipFill>
          <a:blip r:embed="rId2"/>
          <a:stretch>
            <a:fillRect/>
          </a:stretch>
        </p:blipFill>
        <p:spPr>
          <a:xfrm>
            <a:off x="129654" y="755452"/>
            <a:ext cx="5469072" cy="3842138"/>
          </a:xfrm>
          <a:prstGeom prst="rect">
            <a:avLst/>
          </a:prstGeom>
        </p:spPr>
      </p:pic>
      <p:pic>
        <p:nvPicPr>
          <p:cNvPr id="5" name="Picture 4"/>
          <p:cNvPicPr>
            <a:picLocks noChangeAspect="1"/>
          </p:cNvPicPr>
          <p:nvPr/>
        </p:nvPicPr>
        <p:blipFill>
          <a:blip r:embed="rId3"/>
          <a:stretch>
            <a:fillRect/>
          </a:stretch>
        </p:blipFill>
        <p:spPr>
          <a:xfrm>
            <a:off x="4541949" y="1647358"/>
            <a:ext cx="4156099" cy="2792673"/>
          </a:xfrm>
          <a:prstGeom prst="rect">
            <a:avLst/>
          </a:prstGeom>
        </p:spPr>
      </p:pic>
      <p:sp>
        <p:nvSpPr>
          <p:cNvPr id="6" name="Rectangle 5"/>
          <p:cNvSpPr/>
          <p:nvPr/>
        </p:nvSpPr>
        <p:spPr>
          <a:xfrm>
            <a:off x="4901513" y="4289813"/>
            <a:ext cx="3796535" cy="307777"/>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a:t>
            </a:r>
            <a:br>
              <a:rPr kumimoji="0" lang="en-US" sz="7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b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7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Hector Garcia-Molina</a:t>
            </a: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7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7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Jeffrey D. Ullman</a:t>
            </a: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7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7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6"/>
              </a:rPr>
              <a:t>Jennifer Widom</a:t>
            </a: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7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
        <p:nvSpPr>
          <p:cNvPr id="7" name="TextBox 6"/>
          <p:cNvSpPr txBox="1"/>
          <p:nvPr/>
        </p:nvSpPr>
        <p:spPr>
          <a:xfrm>
            <a:off x="4191000" y="482681"/>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Components of disk I/O delay</a:t>
            </a:r>
          </a:p>
          <a:p>
            <a:pPr marL="914400" marR="0" lvl="1"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Seek: Move head to cylinder/track.</a:t>
            </a:r>
          </a:p>
          <a:p>
            <a:pPr marL="914400" marR="0" lvl="1"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Rotation: Wait for sector to get under head.</a:t>
            </a:r>
          </a:p>
          <a:p>
            <a:pPr marL="914400" marR="0" lvl="1"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Transfer: Move data from disk to memory. </a:t>
            </a:r>
          </a:p>
        </p:txBody>
      </p:sp>
    </p:spTree>
    <p:extLst>
      <p:ext uri="{BB962C8B-B14F-4D97-AF65-F5344CB8AC3E}">
        <p14:creationId xmlns:p14="http://schemas.microsoft.com/office/powerpoint/2010/main" val="1017028304"/>
      </p:ext>
    </p:extLst>
  </p:cSld>
  <p:clrMapOvr>
    <a:masterClrMapping/>
  </p:clrMapOvr>
  <p:transition spd="med">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25551" y="583970"/>
            <a:ext cx="5334000" cy="3568700"/>
          </a:xfrm>
          <a:prstGeom prst="rect">
            <a:avLst/>
          </a:prstGeom>
        </p:spPr>
      </p:pic>
      <p:sp>
        <p:nvSpPr>
          <p:cNvPr id="3" name="Rectangle 2"/>
          <p:cNvSpPr/>
          <p:nvPr/>
        </p:nvSpPr>
        <p:spPr>
          <a:xfrm>
            <a:off x="2132155" y="583970"/>
            <a:ext cx="2460396" cy="3568700"/>
          </a:xfrm>
          <a:prstGeom prst="rect">
            <a:avLst/>
          </a:prstGeom>
          <a:noFill/>
          <a:ln w="57150">
            <a:solidFill>
              <a:srgbClr val="0070C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4" name="Rectangle 3"/>
          <p:cNvSpPr/>
          <p:nvPr/>
        </p:nvSpPr>
        <p:spPr>
          <a:xfrm>
            <a:off x="4658145" y="583970"/>
            <a:ext cx="2460396" cy="3568700"/>
          </a:xfrm>
          <a:prstGeom prst="rect">
            <a:avLst/>
          </a:prstGeom>
          <a:noFill/>
          <a:ln w="57150">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5" name="TextBox 4"/>
          <p:cNvSpPr txBox="1"/>
          <p:nvPr/>
        </p:nvSpPr>
        <p:spPr>
          <a:xfrm>
            <a:off x="425904" y="631399"/>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0070C0"/>
                </a:solidFill>
                <a:effectLst/>
                <a:uLnTx/>
                <a:uFillTx/>
                <a:latin typeface="Calibri"/>
                <a:ea typeface="ＭＳ Ｐゴシック" charset="-128"/>
                <a:cs typeface="+mn-cs"/>
              </a:rPr>
              <a:t>Hard</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0070C0"/>
                </a:solidFill>
                <a:effectLst/>
                <a:uLnTx/>
                <a:uFillTx/>
                <a:latin typeface="Calibri"/>
                <a:ea typeface="ＭＳ Ｐゴシック" charset="-128"/>
                <a:cs typeface="+mn-cs"/>
              </a:rPr>
              <a:t>Disk</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0070C0"/>
                </a:solidFill>
                <a:effectLst/>
                <a:uLnTx/>
                <a:uFillTx/>
                <a:latin typeface="Calibri"/>
                <a:ea typeface="ＭＳ Ｐゴシック" charset="-128"/>
                <a:cs typeface="+mn-cs"/>
              </a:rPr>
              <a:t>Drive</a:t>
            </a:r>
          </a:p>
        </p:txBody>
      </p:sp>
      <p:sp>
        <p:nvSpPr>
          <p:cNvPr id="6" name="TextBox 5"/>
          <p:cNvSpPr txBox="1"/>
          <p:nvPr/>
        </p:nvSpPr>
        <p:spPr>
          <a:xfrm>
            <a:off x="7582419" y="631399"/>
            <a:ext cx="914400" cy="1036848"/>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FF0000"/>
                </a:solidFill>
                <a:effectLst/>
                <a:uLnTx/>
                <a:uFillTx/>
                <a:latin typeface="Calibri"/>
                <a:ea typeface="ＭＳ Ｐゴシック" charset="-128"/>
                <a:cs typeface="+mn-cs"/>
              </a:rPr>
              <a:t>Solid</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FF0000"/>
                </a:solidFill>
                <a:effectLst/>
                <a:uLnTx/>
                <a:uFillTx/>
                <a:latin typeface="Calibri"/>
                <a:ea typeface="ＭＳ Ｐゴシック" charset="-128"/>
                <a:cs typeface="+mn-cs"/>
              </a:rPr>
              <a:t>State</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FF0000"/>
                </a:solidFill>
                <a:effectLst/>
                <a:uLnTx/>
                <a:uFillTx/>
                <a:latin typeface="Calibri"/>
                <a:ea typeface="ＭＳ Ｐゴシック" charset="-128"/>
                <a:cs typeface="+mn-cs"/>
              </a:rPr>
              <a:t>Drive</a:t>
            </a:r>
          </a:p>
        </p:txBody>
      </p:sp>
      <p:sp>
        <p:nvSpPr>
          <p:cNvPr id="7" name="Title 1"/>
          <p:cNvSpPr txBox="1">
            <a:spLocks/>
          </p:cNvSpPr>
          <p:nvPr/>
        </p:nvSpPr>
        <p:spPr>
          <a:xfrm>
            <a:off x="257693" y="0"/>
            <a:ext cx="8239126" cy="3115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ＭＳ Ｐゴシック" charset="-128"/>
                <a:cs typeface="+mj-cs"/>
              </a:rPr>
              <a:t>Hard Disk versus Solid State Disk</a:t>
            </a:r>
          </a:p>
        </p:txBody>
      </p:sp>
    </p:spTree>
    <p:extLst>
      <p:ext uri="{BB962C8B-B14F-4D97-AF65-F5344CB8AC3E}">
        <p14:creationId xmlns:p14="http://schemas.microsoft.com/office/powerpoint/2010/main" val="3510932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F06C7DB5-89E7-497C-92FD-1B54E947318F}"/>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Flash Storage</a:t>
            </a:r>
          </a:p>
        </p:txBody>
      </p:sp>
      <p:sp>
        <p:nvSpPr>
          <p:cNvPr id="43011" name="Rectangle 3">
            <a:extLst>
              <a:ext uri="{FF2B5EF4-FFF2-40B4-BE49-F238E27FC236}">
                <a16:creationId xmlns:a16="http://schemas.microsoft.com/office/drawing/2014/main" id="{CF9381D8-4256-4AB1-8E41-15DB43BE2A0E}"/>
              </a:ext>
            </a:extLst>
          </p:cNvPr>
          <p:cNvSpPr>
            <a:spLocks noGrp="1" noChangeArrowheads="1"/>
          </p:cNvSpPr>
          <p:nvPr>
            <p:ph idx="1"/>
          </p:nvPr>
        </p:nvSpPr>
        <p:spPr>
          <a:xfrm>
            <a:off x="1719263" y="913675"/>
            <a:ext cx="5734356" cy="3482479"/>
          </a:xfrm>
        </p:spPr>
        <p:txBody>
          <a:bodyPr/>
          <a:lstStyle/>
          <a:p>
            <a:pPr>
              <a:lnSpc>
                <a:spcPct val="90000"/>
              </a:lnSpc>
              <a:spcAft>
                <a:spcPts val="0"/>
              </a:spcAft>
            </a:pPr>
            <a:r>
              <a:rPr lang="en-US" altLang="en-US" dirty="0"/>
              <a:t>NOR flash vs NAND flash</a:t>
            </a:r>
          </a:p>
          <a:p>
            <a:pPr>
              <a:lnSpc>
                <a:spcPct val="90000"/>
              </a:lnSpc>
              <a:spcAft>
                <a:spcPts val="0"/>
              </a:spcAft>
            </a:pPr>
            <a:r>
              <a:rPr lang="en-US" altLang="en-US" dirty="0"/>
              <a:t>NAND flash </a:t>
            </a:r>
          </a:p>
          <a:p>
            <a:pPr lvl="1">
              <a:lnSpc>
                <a:spcPct val="90000"/>
              </a:lnSpc>
              <a:spcAft>
                <a:spcPts val="0"/>
              </a:spcAft>
            </a:pPr>
            <a:r>
              <a:rPr lang="en-US" altLang="en-US" dirty="0"/>
              <a:t>used widely for storage, cheaper than NOR flash</a:t>
            </a:r>
          </a:p>
          <a:p>
            <a:pPr lvl="1">
              <a:lnSpc>
                <a:spcPct val="90000"/>
              </a:lnSpc>
              <a:spcAft>
                <a:spcPts val="0"/>
              </a:spcAft>
            </a:pPr>
            <a:r>
              <a:rPr lang="en-US" altLang="en-US" dirty="0"/>
              <a:t>requires page-at-a-time read (page: 512 bytes to 4 KB)</a:t>
            </a:r>
          </a:p>
          <a:p>
            <a:pPr lvl="2">
              <a:spcAft>
                <a:spcPts val="0"/>
              </a:spcAft>
            </a:pPr>
            <a:r>
              <a:rPr lang="en-US" altLang="en-US" dirty="0"/>
              <a:t>20 to 100 microseconds for a page read</a:t>
            </a:r>
          </a:p>
          <a:p>
            <a:pPr lvl="2">
              <a:spcAft>
                <a:spcPts val="0"/>
              </a:spcAft>
            </a:pPr>
            <a:r>
              <a:rPr lang="en-US" altLang="en-US" dirty="0"/>
              <a:t>Not much difference between sequential and random read</a:t>
            </a:r>
          </a:p>
          <a:p>
            <a:pPr lvl="1">
              <a:spcAft>
                <a:spcPts val="0"/>
              </a:spcAft>
            </a:pPr>
            <a:r>
              <a:rPr lang="en-US" altLang="en-US" dirty="0"/>
              <a:t>Page can only be written once</a:t>
            </a:r>
          </a:p>
          <a:p>
            <a:pPr lvl="2">
              <a:spcAft>
                <a:spcPts val="0"/>
              </a:spcAft>
            </a:pPr>
            <a:r>
              <a:rPr lang="en-US" altLang="en-US" dirty="0"/>
              <a:t>Must be erased to allow rewrite</a:t>
            </a:r>
          </a:p>
          <a:p>
            <a:pPr>
              <a:spcAft>
                <a:spcPts val="0"/>
              </a:spcAft>
            </a:pPr>
            <a:r>
              <a:rPr lang="en-US" altLang="en-US" b="1" dirty="0">
                <a:solidFill>
                  <a:srgbClr val="002060"/>
                </a:solidFill>
              </a:rPr>
              <a:t>Solid state disks</a:t>
            </a:r>
            <a:r>
              <a:rPr lang="en-US" altLang="en-US" dirty="0"/>
              <a:t> </a:t>
            </a:r>
          </a:p>
          <a:p>
            <a:pPr lvl="1">
              <a:spcAft>
                <a:spcPts val="0"/>
              </a:spcAft>
            </a:pPr>
            <a:r>
              <a:rPr lang="en-US" altLang="en-US" dirty="0">
                <a:solidFill>
                  <a:srgbClr val="FF0000"/>
                </a:solidFill>
              </a:rPr>
              <a:t>Use standard block-oriented disk interfaces, but store data on multiple flash storage devices internally</a:t>
            </a:r>
          </a:p>
          <a:p>
            <a:pPr lvl="1">
              <a:spcAft>
                <a:spcPts val="0"/>
              </a:spcAft>
            </a:pPr>
            <a:r>
              <a:rPr lang="en-US" altLang="en-US" dirty="0"/>
              <a:t>Transfer rate of up to 500 MB/sec using SATA, and </a:t>
            </a:r>
            <a:br>
              <a:rPr lang="en-US" altLang="en-US" dirty="0"/>
            </a:br>
            <a:r>
              <a:rPr lang="en-US" altLang="en-US" dirty="0"/>
              <a:t>up to 3 GB/sec using </a:t>
            </a:r>
            <a:r>
              <a:rPr lang="en-US" altLang="en-US" dirty="0" err="1"/>
              <a:t>NVMe</a:t>
            </a:r>
            <a:r>
              <a:rPr lang="en-US" altLang="en-US" dirty="0"/>
              <a:t> PCIe</a:t>
            </a:r>
          </a:p>
        </p:txBody>
      </p:sp>
      <p:sp>
        <p:nvSpPr>
          <p:cNvPr id="2" name="TextBox 1">
            <a:extLst>
              <a:ext uri="{FF2B5EF4-FFF2-40B4-BE49-F238E27FC236}">
                <a16:creationId xmlns:a16="http://schemas.microsoft.com/office/drawing/2014/main" id="{A3424111-8E70-3646-BE83-ACE662499A81}"/>
              </a:ext>
            </a:extLst>
          </p:cNvPr>
          <p:cNvSpPr txBox="1"/>
          <p:nvPr/>
        </p:nvSpPr>
        <p:spPr>
          <a:xfrm>
            <a:off x="6200915" y="3933526"/>
            <a:ext cx="2644635" cy="83099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Despite the radically different</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implementation, it has a</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disk oriented API.</a:t>
            </a:r>
          </a:p>
        </p:txBody>
      </p:sp>
    </p:spTree>
    <p:extLst>
      <p:ext uri="{BB962C8B-B14F-4D97-AF65-F5344CB8AC3E}">
        <p14:creationId xmlns:p14="http://schemas.microsoft.com/office/powerpoint/2010/main" val="1299452504"/>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5E97D6A-C854-F548-8666-3B8C010FFB10}"/>
              </a:ext>
            </a:extLst>
          </p:cNvPr>
          <p:cNvSpPr>
            <a:spLocks noGrp="1"/>
          </p:cNvSpPr>
          <p:nvPr>
            <p:ph idx="1"/>
          </p:nvPr>
        </p:nvSpPr>
        <p:spPr/>
        <p:txBody>
          <a:bodyPr/>
          <a:lstStyle/>
          <a:p>
            <a:r>
              <a:rPr lang="en-US" dirty="0"/>
              <a:t>Concept:</a:t>
            </a:r>
          </a:p>
          <a:p>
            <a:pPr lvl="1"/>
            <a:r>
              <a:rPr lang="en-US" dirty="0"/>
              <a:t>The </a:t>
            </a:r>
            <a:r>
              <a:rPr lang="en-US" i="1" dirty="0"/>
              <a:t>unit of transfer</a:t>
            </a:r>
            <a:r>
              <a:rPr lang="en-US" dirty="0"/>
              <a:t> from a “disk” to the computers memory is a “block.</a:t>
            </a:r>
            <a:br>
              <a:rPr lang="en-US" dirty="0"/>
            </a:br>
            <a:r>
              <a:rPr lang="en-US" dirty="0"/>
              <a:t>Blocks are usually relatively large, e.g. 16 KB, 32 KB, ... ...</a:t>
            </a:r>
          </a:p>
          <a:p>
            <a:pPr lvl="1"/>
            <a:r>
              <a:rPr lang="en-US" dirty="0"/>
              <a:t>A program that reads or write a single byte, requires the database engine (or file system) to read/write the entire block.</a:t>
            </a:r>
          </a:p>
          <a:p>
            <a:r>
              <a:rPr lang="en-US" dirty="0"/>
              <a:t>The address of a block in the entire space of blocks is:</a:t>
            </a:r>
          </a:p>
          <a:p>
            <a:pPr lvl="1"/>
            <a:r>
              <a:rPr lang="en-US" dirty="0"/>
              <a:t>(Device ID, Block ID)</a:t>
            </a:r>
          </a:p>
          <a:p>
            <a:pPr lvl="1"/>
            <a:r>
              <a:rPr lang="en-US" dirty="0"/>
              <a:t>Block ID is simple 0, 1, 2, ... ...</a:t>
            </a:r>
          </a:p>
          <a:p>
            <a:r>
              <a:rPr lang="en-US" dirty="0"/>
              <a:t>The disk controller and disk implementation translate the </a:t>
            </a:r>
            <a:r>
              <a:rPr lang="en-US" i="1" dirty="0"/>
              <a:t>logical block address</a:t>
            </a:r>
            <a:r>
              <a:rPr lang="en-US" dirty="0"/>
              <a:t> into the </a:t>
            </a:r>
            <a:r>
              <a:rPr lang="en-US" i="1" dirty="0"/>
              <a:t>physical address of blocks.</a:t>
            </a:r>
            <a:endParaRPr lang="en-US" dirty="0"/>
          </a:p>
          <a:p>
            <a:r>
              <a:rPr lang="en-US" dirty="0"/>
              <a:t>The physical address changes over time for various reasons, e.g.</a:t>
            </a:r>
            <a:br>
              <a:rPr lang="en-US" dirty="0"/>
            </a:br>
            <a:r>
              <a:rPr lang="en-US" dirty="0"/>
              <a:t>performance optimization, internal HW failure, etc.</a:t>
            </a:r>
          </a:p>
        </p:txBody>
      </p:sp>
      <p:sp>
        <p:nvSpPr>
          <p:cNvPr id="7" name="Title 6">
            <a:extLst>
              <a:ext uri="{FF2B5EF4-FFF2-40B4-BE49-F238E27FC236}">
                <a16:creationId xmlns:a16="http://schemas.microsoft.com/office/drawing/2014/main" id="{D24BE3EA-6F53-C749-8E07-C60803BD6170}"/>
              </a:ext>
            </a:extLst>
          </p:cNvPr>
          <p:cNvSpPr>
            <a:spLocks noGrp="1"/>
          </p:cNvSpPr>
          <p:nvPr>
            <p:ph type="title"/>
          </p:nvPr>
        </p:nvSpPr>
        <p:spPr/>
        <p:txBody>
          <a:bodyPr/>
          <a:lstStyle/>
          <a:p>
            <a:r>
              <a:rPr lang="en-US" dirty="0"/>
              <a:t>Logical Block Addressing</a:t>
            </a:r>
          </a:p>
        </p:txBody>
      </p:sp>
    </p:spTree>
    <p:extLst>
      <p:ext uri="{BB962C8B-B14F-4D97-AF65-F5344CB8AC3E}">
        <p14:creationId xmlns:p14="http://schemas.microsoft.com/office/powerpoint/2010/main" val="22194977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E2AEDF-3FFB-0A4E-901F-410CBDFC887D}"/>
              </a:ext>
            </a:extLst>
          </p:cNvPr>
          <p:cNvSpPr>
            <a:spLocks noGrp="1"/>
          </p:cNvSpPr>
          <p:nvPr>
            <p:ph type="title"/>
          </p:nvPr>
        </p:nvSpPr>
        <p:spPr/>
        <p:txBody>
          <a:bodyPr/>
          <a:lstStyle/>
          <a:p>
            <a:r>
              <a:rPr lang="en-US" dirty="0"/>
              <a:t>Logical/Physical Block Addressing</a:t>
            </a:r>
          </a:p>
        </p:txBody>
      </p:sp>
      <p:pic>
        <p:nvPicPr>
          <p:cNvPr id="4" name="Picture 3">
            <a:extLst>
              <a:ext uri="{FF2B5EF4-FFF2-40B4-BE49-F238E27FC236}">
                <a16:creationId xmlns:a16="http://schemas.microsoft.com/office/drawing/2014/main" id="{63878128-A7B0-8840-AEDC-D34A16112C63}"/>
              </a:ext>
            </a:extLst>
          </p:cNvPr>
          <p:cNvPicPr>
            <a:picLocks noChangeAspect="1"/>
          </p:cNvPicPr>
          <p:nvPr/>
        </p:nvPicPr>
        <p:blipFill>
          <a:blip r:embed="rId2"/>
          <a:stretch>
            <a:fillRect/>
          </a:stretch>
        </p:blipFill>
        <p:spPr>
          <a:xfrm>
            <a:off x="1323598" y="532384"/>
            <a:ext cx="3412437" cy="1962151"/>
          </a:xfrm>
          <a:prstGeom prst="rect">
            <a:avLst/>
          </a:prstGeom>
        </p:spPr>
      </p:pic>
      <p:pic>
        <p:nvPicPr>
          <p:cNvPr id="5" name="Picture 4">
            <a:extLst>
              <a:ext uri="{FF2B5EF4-FFF2-40B4-BE49-F238E27FC236}">
                <a16:creationId xmlns:a16="http://schemas.microsoft.com/office/drawing/2014/main" id="{81548C19-B191-9F4F-818F-A0826361DCD6}"/>
              </a:ext>
            </a:extLst>
          </p:cNvPr>
          <p:cNvPicPr>
            <a:picLocks noChangeAspect="1"/>
          </p:cNvPicPr>
          <p:nvPr/>
        </p:nvPicPr>
        <p:blipFill>
          <a:blip r:embed="rId3"/>
          <a:stretch>
            <a:fillRect/>
          </a:stretch>
        </p:blipFill>
        <p:spPr>
          <a:xfrm>
            <a:off x="2991718" y="2651611"/>
            <a:ext cx="2851275" cy="2003080"/>
          </a:xfrm>
          <a:prstGeom prst="rect">
            <a:avLst/>
          </a:prstGeom>
        </p:spPr>
      </p:pic>
      <p:sp>
        <p:nvSpPr>
          <p:cNvPr id="6" name="Rounded Rectangle 5">
            <a:extLst>
              <a:ext uri="{FF2B5EF4-FFF2-40B4-BE49-F238E27FC236}">
                <a16:creationId xmlns:a16="http://schemas.microsoft.com/office/drawing/2014/main" id="{B6505450-7E4C-0546-AC7E-DE978AD0C2FE}"/>
              </a:ext>
            </a:extLst>
          </p:cNvPr>
          <p:cNvSpPr/>
          <p:nvPr/>
        </p:nvSpPr>
        <p:spPr>
          <a:xfrm>
            <a:off x="1413026" y="3181350"/>
            <a:ext cx="762000" cy="3810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ea typeface="+mn-ea"/>
                <a:cs typeface="+mn-cs"/>
              </a:rPr>
              <a:t>Processor</a:t>
            </a:r>
          </a:p>
        </p:txBody>
      </p:sp>
      <p:sp>
        <p:nvSpPr>
          <p:cNvPr id="7" name="Rounded Rectangle 6">
            <a:extLst>
              <a:ext uri="{FF2B5EF4-FFF2-40B4-BE49-F238E27FC236}">
                <a16:creationId xmlns:a16="http://schemas.microsoft.com/office/drawing/2014/main" id="{9CCB1A31-0750-E744-B4AC-253D3180F029}"/>
              </a:ext>
            </a:extLst>
          </p:cNvPr>
          <p:cNvSpPr/>
          <p:nvPr/>
        </p:nvSpPr>
        <p:spPr>
          <a:xfrm>
            <a:off x="1391949" y="3943350"/>
            <a:ext cx="762000" cy="3810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ea typeface="+mn-ea"/>
                <a:cs typeface="+mn-cs"/>
              </a:rPr>
              <a:t>Buffer</a:t>
            </a:r>
          </a:p>
        </p:txBody>
      </p:sp>
      <p:sp>
        <p:nvSpPr>
          <p:cNvPr id="8" name="Rounded Rectangle 7">
            <a:extLst>
              <a:ext uri="{FF2B5EF4-FFF2-40B4-BE49-F238E27FC236}">
                <a16:creationId xmlns:a16="http://schemas.microsoft.com/office/drawing/2014/main" id="{59B519B4-1379-684F-B290-E5DE5A0061B7}"/>
              </a:ext>
            </a:extLst>
          </p:cNvPr>
          <p:cNvSpPr/>
          <p:nvPr/>
        </p:nvSpPr>
        <p:spPr>
          <a:xfrm>
            <a:off x="2399217" y="3562350"/>
            <a:ext cx="762000" cy="3810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ea typeface="+mn-ea"/>
                <a:cs typeface="+mn-cs"/>
              </a:rPr>
              <a:t>Mech</a:t>
            </a:r>
            <a:br>
              <a:rPr kumimoji="0" lang="en-US" sz="900" b="0" i="0" u="none" strike="noStrike" kern="1200" cap="none" spc="0" normalizeH="0" baseline="0" noProof="0" dirty="0">
                <a:ln>
                  <a:noFill/>
                </a:ln>
                <a:solidFill>
                  <a:prstClr val="white"/>
                </a:solidFill>
                <a:effectLst/>
                <a:uLnTx/>
                <a:uFillTx/>
                <a:latin typeface="Calibri"/>
                <a:ea typeface="+mn-ea"/>
                <a:cs typeface="+mn-cs"/>
              </a:rPr>
            </a:br>
            <a:r>
              <a:rPr kumimoji="0" lang="en-US" sz="900" b="0" i="0" u="none" strike="noStrike" kern="1200" cap="none" spc="0" normalizeH="0" baseline="0" noProof="0" dirty="0">
                <a:ln>
                  <a:noFill/>
                </a:ln>
                <a:solidFill>
                  <a:prstClr val="white"/>
                </a:solidFill>
                <a:effectLst/>
                <a:uLnTx/>
                <a:uFillTx/>
                <a:latin typeface="Calibri"/>
                <a:ea typeface="+mn-ea"/>
                <a:cs typeface="+mn-cs"/>
              </a:rPr>
              <a:t>Controller</a:t>
            </a:r>
          </a:p>
        </p:txBody>
      </p:sp>
      <p:cxnSp>
        <p:nvCxnSpPr>
          <p:cNvPr id="10" name="Straight Arrow Connector 9">
            <a:extLst>
              <a:ext uri="{FF2B5EF4-FFF2-40B4-BE49-F238E27FC236}">
                <a16:creationId xmlns:a16="http://schemas.microsoft.com/office/drawing/2014/main" id="{9387FA9F-E1FC-B740-AC08-E1C2A6A2DDBE}"/>
              </a:ext>
            </a:extLst>
          </p:cNvPr>
          <p:cNvCxnSpPr>
            <a:stCxn id="6" idx="2"/>
            <a:endCxn id="7" idx="0"/>
          </p:cNvCxnSpPr>
          <p:nvPr/>
        </p:nvCxnSpPr>
        <p:spPr>
          <a:xfrm flipH="1">
            <a:off x="1772949" y="3562350"/>
            <a:ext cx="21077" cy="3810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D53301BF-6D69-0642-885F-44FBCB612C4B}"/>
              </a:ext>
            </a:extLst>
          </p:cNvPr>
          <p:cNvCxnSpPr>
            <a:stCxn id="7" idx="3"/>
          </p:cNvCxnSpPr>
          <p:nvPr/>
        </p:nvCxnSpPr>
        <p:spPr>
          <a:xfrm flipV="1">
            <a:off x="2153949" y="3943350"/>
            <a:ext cx="266345" cy="1905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1B44649-638B-0846-B433-54ED341B6F2B}"/>
              </a:ext>
            </a:extLst>
          </p:cNvPr>
          <p:cNvCxnSpPr>
            <a:cxnSpLocks/>
            <a:endCxn id="8" idx="1"/>
          </p:cNvCxnSpPr>
          <p:nvPr/>
        </p:nvCxnSpPr>
        <p:spPr>
          <a:xfrm>
            <a:off x="2175026" y="3371850"/>
            <a:ext cx="224191" cy="3810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5A2EEDB0-816F-3047-B7F5-3C1F1E17EC63}"/>
              </a:ext>
            </a:extLst>
          </p:cNvPr>
          <p:cNvSpPr/>
          <p:nvPr/>
        </p:nvSpPr>
        <p:spPr>
          <a:xfrm>
            <a:off x="1171198" y="532384"/>
            <a:ext cx="4182718" cy="2039366"/>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A5990B63-00C8-E443-A965-5E893B39E0A8}"/>
              </a:ext>
            </a:extLst>
          </p:cNvPr>
          <p:cNvSpPr/>
          <p:nvPr/>
        </p:nvSpPr>
        <p:spPr>
          <a:xfrm>
            <a:off x="1162456" y="2621412"/>
            <a:ext cx="4191460" cy="2039366"/>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8" name="Straight Arrow Connector 17">
            <a:extLst>
              <a:ext uri="{FF2B5EF4-FFF2-40B4-BE49-F238E27FC236}">
                <a16:creationId xmlns:a16="http://schemas.microsoft.com/office/drawing/2014/main" id="{B34E5C30-56B8-104D-AC57-B38762402830}"/>
              </a:ext>
            </a:extLst>
          </p:cNvPr>
          <p:cNvCxnSpPr>
            <a:cxnSpLocks/>
          </p:cNvCxnSpPr>
          <p:nvPr/>
        </p:nvCxnSpPr>
        <p:spPr>
          <a:xfrm>
            <a:off x="8282" y="1654705"/>
            <a:ext cx="829918"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C85EE7BF-A36D-6641-9320-1EA4BF3EAFB4}"/>
              </a:ext>
            </a:extLst>
          </p:cNvPr>
          <p:cNvSpPr txBox="1"/>
          <p:nvPr/>
        </p:nvSpPr>
        <p:spPr>
          <a:xfrm>
            <a:off x="27235" y="1735875"/>
            <a:ext cx="1036630" cy="27699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Read/Write N</a:t>
            </a:r>
          </a:p>
        </p:txBody>
      </p:sp>
      <p:cxnSp>
        <p:nvCxnSpPr>
          <p:cNvPr id="20" name="Straight Arrow Connector 19">
            <a:extLst>
              <a:ext uri="{FF2B5EF4-FFF2-40B4-BE49-F238E27FC236}">
                <a16:creationId xmlns:a16="http://schemas.microsoft.com/office/drawing/2014/main" id="{80BF9010-2246-EC44-8C39-01CABE2E6CD2}"/>
              </a:ext>
            </a:extLst>
          </p:cNvPr>
          <p:cNvCxnSpPr>
            <a:cxnSpLocks/>
          </p:cNvCxnSpPr>
          <p:nvPr/>
        </p:nvCxnSpPr>
        <p:spPr>
          <a:xfrm>
            <a:off x="8282" y="3559705"/>
            <a:ext cx="677518"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4E46A183-A5B5-A743-890A-A327FFD8E93A}"/>
              </a:ext>
            </a:extLst>
          </p:cNvPr>
          <p:cNvSpPr txBox="1"/>
          <p:nvPr/>
        </p:nvSpPr>
        <p:spPr>
          <a:xfrm>
            <a:off x="-41267" y="3632363"/>
            <a:ext cx="1036630" cy="27699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Read/Write N</a:t>
            </a:r>
          </a:p>
        </p:txBody>
      </p:sp>
      <p:sp>
        <p:nvSpPr>
          <p:cNvPr id="22" name="Content Placeholder 21">
            <a:extLst>
              <a:ext uri="{FF2B5EF4-FFF2-40B4-BE49-F238E27FC236}">
                <a16:creationId xmlns:a16="http://schemas.microsoft.com/office/drawing/2014/main" id="{8BE7E6FC-B279-874E-AF00-0B466DBFEDB2}"/>
              </a:ext>
            </a:extLst>
          </p:cNvPr>
          <p:cNvSpPr>
            <a:spLocks noGrp="1"/>
          </p:cNvSpPr>
          <p:nvPr>
            <p:ph idx="1"/>
          </p:nvPr>
        </p:nvSpPr>
        <p:spPr>
          <a:xfrm>
            <a:off x="5461249" y="524180"/>
            <a:ext cx="3606551" cy="4104970"/>
          </a:xfrm>
        </p:spPr>
        <p:txBody>
          <a:bodyPr/>
          <a:lstStyle/>
          <a:p>
            <a:pPr marL="0" indent="0">
              <a:buNone/>
            </a:pPr>
            <a:r>
              <a:rPr lang="en-US" sz="1600" dirty="0"/>
              <a:t>The mapping from LBA to physical block address can change over time.</a:t>
            </a:r>
          </a:p>
          <a:p>
            <a:r>
              <a:rPr lang="en-US" sz="1600" dirty="0"/>
              <a:t>Internal HW failure.</a:t>
            </a:r>
          </a:p>
          <a:p>
            <a:r>
              <a:rPr lang="en-US" sz="1600" dirty="0"/>
              <a:t>SSD writes in a funny way.</a:t>
            </a:r>
          </a:p>
          <a:p>
            <a:pPr lvl="1"/>
            <a:r>
              <a:rPr lang="en-US" sz="1400" dirty="0"/>
              <a:t>You have to erase before writing.</a:t>
            </a:r>
          </a:p>
          <a:p>
            <a:pPr lvl="1"/>
            <a:r>
              <a:rPr lang="en-US" sz="1400" dirty="0"/>
              <a:t>So, the SSD (for performance)</a:t>
            </a:r>
          </a:p>
          <a:p>
            <a:pPr lvl="2"/>
            <a:r>
              <a:rPr lang="en-US" sz="1200" dirty="0"/>
              <a:t>Writes to an empty block.</a:t>
            </a:r>
          </a:p>
          <a:p>
            <a:pPr lvl="2"/>
            <a:r>
              <a:rPr lang="en-US" sz="1200" dirty="0"/>
              <a:t>Erase the original block.</a:t>
            </a:r>
            <a:endParaRPr lang="en-US" dirty="0"/>
          </a:p>
          <a:p>
            <a:r>
              <a:rPr lang="en-US" sz="1600" dirty="0"/>
              <a:t>Performance optimization on HDD</a:t>
            </a:r>
          </a:p>
          <a:p>
            <a:pPr lvl="1"/>
            <a:r>
              <a:rPr lang="en-US" sz="1400" dirty="0"/>
              <a:t>Based on block access patterns.</a:t>
            </a:r>
          </a:p>
          <a:p>
            <a:pPr lvl="1"/>
            <a:r>
              <a:rPr lang="en-US" sz="1400" dirty="0"/>
              <a:t>Place blocks on cylinder/sector/head</a:t>
            </a:r>
            <a:br>
              <a:rPr lang="en-US" sz="1400" dirty="0"/>
            </a:br>
            <a:r>
              <a:rPr lang="en-US" sz="1400" dirty="0"/>
              <a:t>in a way to minimize:</a:t>
            </a:r>
          </a:p>
          <a:p>
            <a:pPr lvl="2"/>
            <a:r>
              <a:rPr lang="en-US" sz="1200" dirty="0"/>
              <a:t>Seek</a:t>
            </a:r>
          </a:p>
          <a:p>
            <a:pPr lvl="2"/>
            <a:r>
              <a:rPr lang="en-US" sz="1200" dirty="0"/>
              <a:t>Rotate</a:t>
            </a:r>
          </a:p>
          <a:p>
            <a:endParaRPr lang="en-US" sz="1600" dirty="0"/>
          </a:p>
        </p:txBody>
      </p:sp>
    </p:spTree>
    <p:extLst>
      <p:ext uri="{BB962C8B-B14F-4D97-AF65-F5344CB8AC3E}">
        <p14:creationId xmlns:p14="http://schemas.microsoft.com/office/powerpoint/2010/main" val="3271986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I/O Architecture</a:t>
            </a:r>
          </a:p>
        </p:txBody>
      </p:sp>
      <p:pic>
        <p:nvPicPr>
          <p:cNvPr id="3" name="Picture 2"/>
          <p:cNvPicPr>
            <a:picLocks noChangeAspect="1"/>
          </p:cNvPicPr>
          <p:nvPr/>
        </p:nvPicPr>
        <p:blipFill>
          <a:blip r:embed="rId2"/>
          <a:stretch>
            <a:fillRect/>
          </a:stretch>
        </p:blipFill>
        <p:spPr>
          <a:xfrm>
            <a:off x="0" y="784745"/>
            <a:ext cx="3118151" cy="2504744"/>
          </a:xfrm>
          <a:prstGeom prst="rect">
            <a:avLst/>
          </a:prstGeom>
        </p:spPr>
      </p:pic>
      <p:pic>
        <p:nvPicPr>
          <p:cNvPr id="4" name="Picture 3"/>
          <p:cNvPicPr>
            <a:picLocks noChangeAspect="1"/>
          </p:cNvPicPr>
          <p:nvPr/>
        </p:nvPicPr>
        <p:blipFill>
          <a:blip r:embed="rId3"/>
          <a:stretch>
            <a:fillRect/>
          </a:stretch>
        </p:blipFill>
        <p:spPr>
          <a:xfrm>
            <a:off x="3118151" y="590550"/>
            <a:ext cx="5768061" cy="3758252"/>
          </a:xfrm>
          <a:prstGeom prst="rect">
            <a:avLst/>
          </a:prstGeom>
        </p:spPr>
      </p:pic>
      <p:sp>
        <p:nvSpPr>
          <p:cNvPr id="5" name="TextBox 4"/>
          <p:cNvSpPr txBox="1"/>
          <p:nvPr/>
        </p:nvSpPr>
        <p:spPr>
          <a:xfrm>
            <a:off x="791571" y="3233923"/>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ＭＳ Ｐゴシック" charset="-128"/>
                <a:cs typeface="+mn-cs"/>
              </a:rPr>
              <a:t>How we normally think of</a:t>
            </a:r>
            <a:br>
              <a:rPr kumimoji="0" lang="en-US" sz="1600" b="0" i="0" u="none" strike="noStrike" kern="1200" cap="none" spc="0" normalizeH="0" baseline="0" noProof="0">
                <a:ln>
                  <a:noFill/>
                </a:ln>
                <a:solidFill>
                  <a:prstClr val="black"/>
                </a:solidFill>
                <a:effectLst/>
                <a:uLnTx/>
                <a:uFillTx/>
                <a:latin typeface="Calibri"/>
                <a:ea typeface="ＭＳ Ｐゴシック" charset="-128"/>
                <a:cs typeface="+mn-cs"/>
              </a:rPr>
            </a:br>
            <a:r>
              <a:rPr kumimoji="0" lang="en-US" sz="1600" b="0" i="0" u="none" strike="noStrike" kern="1200" cap="none" spc="0" normalizeH="0" baseline="0" noProof="0">
                <a:ln>
                  <a:noFill/>
                </a:ln>
                <a:solidFill>
                  <a:prstClr val="black"/>
                </a:solidFill>
                <a:effectLst/>
                <a:uLnTx/>
                <a:uFillTx/>
                <a:latin typeface="Calibri"/>
                <a:ea typeface="ＭＳ Ｐゴシック" charset="-128"/>
                <a:cs typeface="+mn-cs"/>
              </a:rPr>
              <a:t>disks and I/O.</a:t>
            </a:r>
            <a:endParaRPr kumimoji="0" lang="en-US" sz="1600" b="0" i="0" u="none" strike="noStrike" kern="1200" cap="none" spc="0" normalizeH="0" baseline="0" noProof="0" dirty="0" err="1">
              <a:ln>
                <a:noFill/>
              </a:ln>
              <a:solidFill>
                <a:prstClr val="black"/>
              </a:solidFill>
              <a:effectLst/>
              <a:uLnTx/>
              <a:uFillTx/>
              <a:latin typeface="Calibri"/>
              <a:ea typeface="ＭＳ Ｐゴシック" charset="-128"/>
              <a:cs typeface="+mn-cs"/>
            </a:endParaRPr>
          </a:p>
        </p:txBody>
      </p:sp>
      <p:sp>
        <p:nvSpPr>
          <p:cNvPr id="6" name="TextBox 5"/>
          <p:cNvSpPr txBox="1"/>
          <p:nvPr/>
        </p:nvSpPr>
        <p:spPr>
          <a:xfrm>
            <a:off x="2995322" y="2929460"/>
            <a:ext cx="914400" cy="1125562"/>
          </a:xfrm>
          <a:prstGeom prst="rect">
            <a:avLst/>
          </a:prstGeom>
          <a:noFill/>
        </p:spPr>
        <p:txBody>
          <a:bodyPr wrap="none" rtlCol="0">
            <a:noAutofit/>
          </a:bodyPr>
          <a:lstStyle/>
          <a:p>
            <a:pPr marL="0" marR="0" lvl="0" indent="0" algn="l" defTabSz="457200" rtl="0" eaLnBrk="1" fontAlgn="base" latinLnBrk="0" hangingPunct="1">
              <a:lnSpc>
                <a:spcPct val="100000"/>
              </a:lnSpc>
              <a:spcBef>
                <a:spcPts val="0"/>
              </a:spcBef>
              <a:spcAft>
                <a:spcPts val="200"/>
              </a:spcAft>
              <a:buClr>
                <a:prstClr val="white"/>
              </a:buClr>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Large scale environments</a:t>
            </a:r>
          </a:p>
          <a:p>
            <a:pPr marL="171450" marR="0" lvl="0"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The bus-controller connection</a:t>
            </a:r>
            <a:b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is over some kind of network.</a:t>
            </a:r>
          </a:p>
          <a:p>
            <a:pPr marL="171450" marR="0" lvl="0"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sng" strike="noStrike" kern="1200" cap="none" spc="0" normalizeH="0" baseline="0" noProof="0" dirty="0">
                <a:ln>
                  <a:noFill/>
                </a:ln>
                <a:solidFill>
                  <a:prstClr val="black"/>
                </a:solidFill>
                <a:effectLst/>
                <a:uLnTx/>
                <a:uFillTx/>
                <a:latin typeface="Calibri"/>
                <a:ea typeface="ＭＳ Ｐゴシック" charset="-128"/>
                <a:cs typeface="+mn-cs"/>
              </a:rPr>
              <a:t>The disk controller is at the disks,</a:t>
            </a:r>
            <a:br>
              <a:rPr kumimoji="0" lang="en-US" sz="1200" b="0" i="0" u="sng"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200" b="0" i="0" u="sng" strike="noStrike" kern="1200" cap="none" spc="0" normalizeH="0" baseline="0" noProof="0" dirty="0">
                <a:ln>
                  <a:noFill/>
                </a:ln>
                <a:solidFill>
                  <a:prstClr val="black"/>
                </a:solidFill>
                <a:effectLst/>
                <a:uLnTx/>
                <a:uFillTx/>
                <a:latin typeface="Calibri"/>
                <a:ea typeface="ＭＳ Ｐゴシック" charset="-128"/>
                <a:cs typeface="+mn-cs"/>
              </a:rPr>
              <a:t>and basically a “computer” with SW.</a:t>
            </a:r>
          </a:p>
          <a:p>
            <a:pPr marL="171450" marR="0" lvl="0"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Network is either</a:t>
            </a:r>
          </a:p>
          <a:p>
            <a:pPr marL="628650" marR="0" lvl="1"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Standard communication network, or</a:t>
            </a:r>
          </a:p>
          <a:p>
            <a:pPr marL="628650" marR="0" lvl="1"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Highly optimized I/O network.</a:t>
            </a:r>
          </a:p>
        </p:txBody>
      </p:sp>
    </p:spTree>
    <p:extLst>
      <p:ext uri="{BB962C8B-B14F-4D97-AF65-F5344CB8AC3E}">
        <p14:creationId xmlns:p14="http://schemas.microsoft.com/office/powerpoint/2010/main" val="15945278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a:extLst>
              <a:ext uri="{FF2B5EF4-FFF2-40B4-BE49-F238E27FC236}">
                <a16:creationId xmlns:a16="http://schemas.microsoft.com/office/drawing/2014/main" id="{99074DA5-40DD-43CB-8D07-956828D0CB3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Magnetic Disks</a:t>
            </a:r>
          </a:p>
        </p:txBody>
      </p:sp>
      <p:sp>
        <p:nvSpPr>
          <p:cNvPr id="27651" name="Rectangle 3">
            <a:extLst>
              <a:ext uri="{FF2B5EF4-FFF2-40B4-BE49-F238E27FC236}">
                <a16:creationId xmlns:a16="http://schemas.microsoft.com/office/drawing/2014/main" id="{4E2675DD-256C-442C-B221-1F79523F35D3}"/>
              </a:ext>
            </a:extLst>
          </p:cNvPr>
          <p:cNvSpPr>
            <a:spLocks noGrp="1" noChangeArrowheads="1"/>
          </p:cNvSpPr>
          <p:nvPr>
            <p:ph idx="1"/>
          </p:nvPr>
        </p:nvSpPr>
        <p:spPr>
          <a:xfrm>
            <a:off x="1719263" y="723632"/>
            <a:ext cx="5790982" cy="3849336"/>
          </a:xfrm>
        </p:spPr>
        <p:txBody>
          <a:bodyPr/>
          <a:lstStyle/>
          <a:p>
            <a:pPr>
              <a:spcAft>
                <a:spcPts val="0"/>
              </a:spcAft>
            </a:pPr>
            <a:r>
              <a:rPr lang="en-US" altLang="en-US" b="1" dirty="0">
                <a:solidFill>
                  <a:srgbClr val="002060"/>
                </a:solidFill>
              </a:rPr>
              <a:t>Read-write head</a:t>
            </a:r>
            <a:r>
              <a:rPr lang="en-US" altLang="en-US" dirty="0">
                <a:solidFill>
                  <a:srgbClr val="002060"/>
                </a:solidFill>
              </a:rPr>
              <a:t> </a:t>
            </a:r>
          </a:p>
          <a:p>
            <a:pPr>
              <a:spcAft>
                <a:spcPts val="0"/>
              </a:spcAft>
            </a:pPr>
            <a:r>
              <a:rPr lang="en-US" altLang="en-US" dirty="0"/>
              <a:t>Surface of platter divided into circular </a:t>
            </a:r>
            <a:r>
              <a:rPr lang="en-US" altLang="en-US" b="1" dirty="0">
                <a:solidFill>
                  <a:srgbClr val="002060"/>
                </a:solidFill>
              </a:rPr>
              <a:t>tracks</a:t>
            </a:r>
          </a:p>
          <a:p>
            <a:pPr lvl="1">
              <a:spcAft>
                <a:spcPts val="0"/>
              </a:spcAft>
            </a:pPr>
            <a:r>
              <a:rPr lang="en-US" altLang="en-US" dirty="0"/>
              <a:t>Over 50K-100K tracks per platter on typical hard disks</a:t>
            </a:r>
          </a:p>
          <a:p>
            <a:pPr>
              <a:spcAft>
                <a:spcPts val="0"/>
              </a:spcAft>
            </a:pPr>
            <a:r>
              <a:rPr lang="en-US" altLang="en-US" dirty="0"/>
              <a:t>Each track is divided into </a:t>
            </a:r>
            <a:r>
              <a:rPr lang="en-US" altLang="en-US" b="1" dirty="0">
                <a:solidFill>
                  <a:srgbClr val="002060"/>
                </a:solidFill>
              </a:rPr>
              <a:t>sectors</a:t>
            </a:r>
            <a:r>
              <a:rPr lang="en-US" altLang="en-US" b="1" dirty="0"/>
              <a:t>.</a:t>
            </a:r>
            <a:r>
              <a:rPr lang="en-US" altLang="en-US" dirty="0"/>
              <a:t>  </a:t>
            </a:r>
          </a:p>
          <a:p>
            <a:pPr lvl="1">
              <a:spcAft>
                <a:spcPts val="0"/>
              </a:spcAft>
            </a:pPr>
            <a:r>
              <a:rPr lang="en-US" altLang="en-US" dirty="0"/>
              <a:t>A sector is the smallest unit of data that can be read or written.</a:t>
            </a:r>
          </a:p>
          <a:p>
            <a:pPr lvl="1">
              <a:spcAft>
                <a:spcPts val="0"/>
              </a:spcAft>
            </a:pPr>
            <a:r>
              <a:rPr lang="en-US" altLang="en-US" dirty="0"/>
              <a:t>Sector size typically 512 bytes</a:t>
            </a:r>
          </a:p>
          <a:p>
            <a:pPr lvl="1">
              <a:spcAft>
                <a:spcPts val="0"/>
              </a:spcAft>
            </a:pPr>
            <a:r>
              <a:rPr lang="en-US" altLang="en-US" dirty="0"/>
              <a:t>Typical sectors per track: 500 to 1000 (on inner tracks) to 1000 to 2000 (on outer tracks)</a:t>
            </a:r>
          </a:p>
          <a:p>
            <a:pPr>
              <a:spcAft>
                <a:spcPts val="0"/>
              </a:spcAft>
            </a:pPr>
            <a:r>
              <a:rPr lang="en-US" altLang="en-US" dirty="0"/>
              <a:t>To read/write a sector</a:t>
            </a:r>
          </a:p>
          <a:p>
            <a:pPr lvl="1">
              <a:spcAft>
                <a:spcPts val="0"/>
              </a:spcAft>
            </a:pPr>
            <a:r>
              <a:rPr lang="en-US" altLang="en-US" dirty="0"/>
              <a:t>disk arm swings to position head on right track</a:t>
            </a:r>
          </a:p>
          <a:p>
            <a:pPr lvl="1">
              <a:spcAft>
                <a:spcPts val="0"/>
              </a:spcAft>
            </a:pPr>
            <a:r>
              <a:rPr lang="en-US" altLang="en-US" dirty="0"/>
              <a:t>platter spins continually; data is read/written as sector passes under head</a:t>
            </a:r>
          </a:p>
          <a:p>
            <a:pPr>
              <a:spcAft>
                <a:spcPts val="0"/>
              </a:spcAft>
            </a:pPr>
            <a:r>
              <a:rPr lang="en-US" altLang="en-US" dirty="0"/>
              <a:t>Head-disk assemblies </a:t>
            </a:r>
          </a:p>
          <a:p>
            <a:pPr lvl="1">
              <a:spcAft>
                <a:spcPts val="0"/>
              </a:spcAft>
            </a:pPr>
            <a:r>
              <a:rPr lang="en-US" altLang="en-US" dirty="0"/>
              <a:t>multiple disk platters on a single spindle (1 to 5 usually)</a:t>
            </a:r>
          </a:p>
          <a:p>
            <a:pPr lvl="1">
              <a:spcAft>
                <a:spcPts val="0"/>
              </a:spcAft>
            </a:pPr>
            <a:r>
              <a:rPr lang="en-US" altLang="en-US" dirty="0"/>
              <a:t>one head per platter, mounted on a common arm.</a:t>
            </a:r>
          </a:p>
          <a:p>
            <a:pPr>
              <a:spcAft>
                <a:spcPts val="0"/>
              </a:spcAft>
            </a:pPr>
            <a:r>
              <a:rPr lang="en-US" altLang="en-US" b="1" dirty="0">
                <a:solidFill>
                  <a:srgbClr val="002060"/>
                </a:solidFill>
              </a:rPr>
              <a:t>Cylinder</a:t>
            </a:r>
            <a:r>
              <a:rPr lang="en-US" altLang="en-US" i="1" dirty="0"/>
              <a:t> </a:t>
            </a:r>
            <a:r>
              <a:rPr lang="en-US" altLang="en-US" i="1" dirty="0" err="1"/>
              <a:t>i</a:t>
            </a:r>
            <a:r>
              <a:rPr lang="en-US" altLang="en-US" b="1" i="1" dirty="0"/>
              <a:t> </a:t>
            </a:r>
            <a:r>
              <a:rPr lang="en-US" altLang="en-US" dirty="0"/>
              <a:t>consists of </a:t>
            </a:r>
            <a:r>
              <a:rPr lang="en-US" altLang="en-US" i="1" dirty="0" err="1"/>
              <a:t>i</a:t>
            </a:r>
            <a:r>
              <a:rPr lang="en-US" altLang="en-US" baseline="30000" dirty="0" err="1"/>
              <a:t>th</a:t>
            </a:r>
            <a:r>
              <a:rPr lang="en-US" altLang="en-US" dirty="0"/>
              <a:t> track of all the platters </a:t>
            </a:r>
          </a:p>
        </p:txBody>
      </p:sp>
    </p:spTree>
    <p:extLst>
      <p:ext uri="{BB962C8B-B14F-4D97-AF65-F5344CB8AC3E}">
        <p14:creationId xmlns:p14="http://schemas.microsoft.com/office/powerpoint/2010/main" val="2047489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a:extLst>
              <a:ext uri="{FF2B5EF4-FFF2-40B4-BE49-F238E27FC236}">
                <a16:creationId xmlns:a16="http://schemas.microsoft.com/office/drawing/2014/main" id="{419C8B05-D4C9-4872-BCD4-CC62E73106E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Magnetic Disks (Cont.)</a:t>
            </a:r>
          </a:p>
        </p:txBody>
      </p:sp>
      <p:sp>
        <p:nvSpPr>
          <p:cNvPr id="29699" name="Rectangle 3">
            <a:extLst>
              <a:ext uri="{FF2B5EF4-FFF2-40B4-BE49-F238E27FC236}">
                <a16:creationId xmlns:a16="http://schemas.microsoft.com/office/drawing/2014/main" id="{48FE5A9E-CBB0-4914-8857-7AC74DFBB2E1}"/>
              </a:ext>
            </a:extLst>
          </p:cNvPr>
          <p:cNvSpPr>
            <a:spLocks noGrp="1" noChangeArrowheads="1"/>
          </p:cNvSpPr>
          <p:nvPr>
            <p:ph idx="1"/>
          </p:nvPr>
        </p:nvSpPr>
        <p:spPr>
          <a:xfrm>
            <a:off x="1719263" y="931178"/>
            <a:ext cx="5604730" cy="3395553"/>
          </a:xfrm>
        </p:spPr>
        <p:txBody>
          <a:bodyPr/>
          <a:lstStyle/>
          <a:p>
            <a:pPr>
              <a:spcAft>
                <a:spcPts val="0"/>
              </a:spcAft>
            </a:pPr>
            <a:r>
              <a:rPr lang="en-US" altLang="en-US" b="1" dirty="0">
                <a:solidFill>
                  <a:srgbClr val="002060"/>
                </a:solidFill>
              </a:rPr>
              <a:t>Disk controller</a:t>
            </a:r>
            <a:r>
              <a:rPr lang="en-US" altLang="en-US" dirty="0">
                <a:solidFill>
                  <a:srgbClr val="002060"/>
                </a:solidFill>
              </a:rPr>
              <a:t> </a:t>
            </a:r>
            <a:r>
              <a:rPr lang="en-US" altLang="en-US" dirty="0"/>
              <a:t>– interfaces between the computer system and the disk drive hardware.</a:t>
            </a:r>
          </a:p>
          <a:p>
            <a:pPr lvl="1">
              <a:spcAft>
                <a:spcPts val="0"/>
              </a:spcAft>
            </a:pPr>
            <a:r>
              <a:rPr lang="en-US" altLang="en-US" dirty="0"/>
              <a:t>accepts high-level commands to read or write a sector </a:t>
            </a:r>
          </a:p>
          <a:p>
            <a:pPr lvl="1">
              <a:spcAft>
                <a:spcPts val="0"/>
              </a:spcAft>
            </a:pPr>
            <a:r>
              <a:rPr lang="en-US" altLang="en-US" dirty="0"/>
              <a:t>initiates actions such as moving the disk arm to the right track and actually reading or writing the data</a:t>
            </a:r>
          </a:p>
          <a:p>
            <a:pPr lvl="1">
              <a:spcAft>
                <a:spcPts val="0"/>
              </a:spcAft>
            </a:pPr>
            <a:r>
              <a:rPr lang="en-US" altLang="en-US" dirty="0"/>
              <a:t>Computes and attaches </a:t>
            </a:r>
            <a:r>
              <a:rPr lang="en-US" altLang="en-US" b="1" dirty="0">
                <a:solidFill>
                  <a:srgbClr val="002060"/>
                </a:solidFill>
              </a:rPr>
              <a:t>checksums</a:t>
            </a:r>
            <a:r>
              <a:rPr lang="en-US" altLang="en-US" dirty="0"/>
              <a:t> to each sector to verify that data is read back correctly</a:t>
            </a:r>
          </a:p>
          <a:p>
            <a:pPr lvl="2">
              <a:spcAft>
                <a:spcPts val="0"/>
              </a:spcAft>
            </a:pPr>
            <a:r>
              <a:rPr lang="en-US" altLang="en-US" dirty="0"/>
              <a:t>If data is corrupted, with very high probability stored checksum won</a:t>
            </a:r>
            <a:r>
              <a:rPr lang="ja-JP" altLang="en-US" dirty="0"/>
              <a:t>’</a:t>
            </a:r>
            <a:r>
              <a:rPr lang="en-US" altLang="ja-JP" dirty="0"/>
              <a:t>t match recomputed checksum</a:t>
            </a:r>
          </a:p>
          <a:p>
            <a:pPr lvl="1">
              <a:spcAft>
                <a:spcPts val="0"/>
              </a:spcAft>
            </a:pPr>
            <a:r>
              <a:rPr lang="en-US" altLang="en-US" dirty="0"/>
              <a:t>Ensures successful writing by reading back sector after writing it</a:t>
            </a:r>
          </a:p>
          <a:p>
            <a:pPr lvl="1">
              <a:spcAft>
                <a:spcPts val="0"/>
              </a:spcAft>
            </a:pPr>
            <a:r>
              <a:rPr lang="en-US" altLang="en-US" dirty="0"/>
              <a:t>Performs </a:t>
            </a:r>
            <a:r>
              <a:rPr lang="en-US" altLang="en-US" b="1" dirty="0">
                <a:solidFill>
                  <a:srgbClr val="002060"/>
                </a:solidFill>
              </a:rPr>
              <a:t>remapping of bad sectors</a:t>
            </a:r>
          </a:p>
        </p:txBody>
      </p:sp>
      <p:sp>
        <p:nvSpPr>
          <p:cNvPr id="29700" name="Rectangle 4">
            <a:extLst>
              <a:ext uri="{FF2B5EF4-FFF2-40B4-BE49-F238E27FC236}">
                <a16:creationId xmlns:a16="http://schemas.microsoft.com/office/drawing/2014/main" id="{4D41DC23-6629-4180-9D8D-52D15D7856F8}"/>
              </a:ext>
            </a:extLst>
          </p:cNvPr>
          <p:cNvSpPr>
            <a:spLocks noChangeArrowheads="1"/>
          </p:cNvSpPr>
          <p:nvPr/>
        </p:nvSpPr>
        <p:spPr bwMode="auto">
          <a:xfrm>
            <a:off x="1883569" y="2808685"/>
            <a:ext cx="5043488" cy="1518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pitchFamily="-65" charset="2"/>
              <a:buChar char="n"/>
              <a:tabLst/>
              <a:defRPr/>
            </a:pPr>
            <a:endParaRPr kumimoji="1"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789727372"/>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994ABD0-5835-4B1F-B034-665C0878526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Performance Measures of Disks</a:t>
            </a:r>
          </a:p>
        </p:txBody>
      </p:sp>
      <p:sp>
        <p:nvSpPr>
          <p:cNvPr id="34819" name="Rectangle 5">
            <a:extLst>
              <a:ext uri="{FF2B5EF4-FFF2-40B4-BE49-F238E27FC236}">
                <a16:creationId xmlns:a16="http://schemas.microsoft.com/office/drawing/2014/main" id="{5F16EC1A-6115-4F94-8465-1922B91BAE8E}"/>
              </a:ext>
            </a:extLst>
          </p:cNvPr>
          <p:cNvSpPr>
            <a:spLocks noGrp="1" noChangeArrowheads="1"/>
          </p:cNvSpPr>
          <p:nvPr>
            <p:ph type="body" idx="1"/>
          </p:nvPr>
        </p:nvSpPr>
        <p:spPr>
          <a:xfrm>
            <a:off x="1719262" y="849386"/>
            <a:ext cx="5798162" cy="3661068"/>
          </a:xfrm>
        </p:spPr>
        <p:txBody>
          <a:bodyPr/>
          <a:lstStyle/>
          <a:p>
            <a:pPr>
              <a:spcAft>
                <a:spcPts val="0"/>
              </a:spcAft>
            </a:pPr>
            <a:r>
              <a:rPr lang="en-US" altLang="en-US" b="1" dirty="0">
                <a:solidFill>
                  <a:srgbClr val="002060"/>
                </a:solidFill>
              </a:rPr>
              <a:t>Access time</a:t>
            </a:r>
            <a:r>
              <a:rPr lang="en-US" altLang="en-US" dirty="0">
                <a:solidFill>
                  <a:srgbClr val="002060"/>
                </a:solidFill>
              </a:rPr>
              <a:t> </a:t>
            </a:r>
            <a:r>
              <a:rPr lang="en-US" altLang="en-US" dirty="0"/>
              <a:t>– the time it takes from when a read or write request is issued to when data transfer begins.  Consists of: </a:t>
            </a:r>
          </a:p>
          <a:p>
            <a:pPr lvl="1">
              <a:spcAft>
                <a:spcPts val="0"/>
              </a:spcAft>
            </a:pPr>
            <a:r>
              <a:rPr lang="en-US" altLang="en-US" sz="1200" b="1" dirty="0">
                <a:solidFill>
                  <a:srgbClr val="002060"/>
                </a:solidFill>
              </a:rPr>
              <a:t>Seek time</a:t>
            </a:r>
            <a:r>
              <a:rPr lang="en-US" altLang="en-US" sz="1200" dirty="0">
                <a:solidFill>
                  <a:srgbClr val="002060"/>
                </a:solidFill>
              </a:rPr>
              <a:t> </a:t>
            </a:r>
            <a:r>
              <a:rPr lang="en-US" altLang="en-US" sz="1200" dirty="0"/>
              <a:t>– </a:t>
            </a:r>
            <a:r>
              <a:rPr lang="en-US" altLang="en-US" dirty="0"/>
              <a:t>time it takes to reposition the arm over the correct track. </a:t>
            </a:r>
          </a:p>
          <a:p>
            <a:pPr lvl="2">
              <a:spcAft>
                <a:spcPts val="0"/>
              </a:spcAft>
            </a:pPr>
            <a:r>
              <a:rPr lang="en-US" altLang="en-US" dirty="0"/>
              <a:t> Average seek time is 1/2 the worst case seek time.</a:t>
            </a:r>
          </a:p>
          <a:p>
            <a:pPr lvl="3">
              <a:spcAft>
                <a:spcPts val="0"/>
              </a:spcAft>
            </a:pPr>
            <a:r>
              <a:rPr lang="en-US" altLang="en-US" dirty="0"/>
              <a:t>Would be 1/3 if all tracks had the same number of sectors, and we ignore the time to start and stop arm movement</a:t>
            </a:r>
          </a:p>
          <a:p>
            <a:pPr lvl="2">
              <a:spcAft>
                <a:spcPts val="0"/>
              </a:spcAft>
            </a:pPr>
            <a:r>
              <a:rPr lang="en-US" altLang="en-US" dirty="0"/>
              <a:t>4 to 10 milliseconds on typical disks</a:t>
            </a:r>
          </a:p>
          <a:p>
            <a:pPr lvl="1">
              <a:spcAft>
                <a:spcPts val="0"/>
              </a:spcAft>
            </a:pPr>
            <a:r>
              <a:rPr lang="en-US" altLang="en-US" b="1" dirty="0">
                <a:solidFill>
                  <a:srgbClr val="002060"/>
                </a:solidFill>
              </a:rPr>
              <a:t>Rotational latency</a:t>
            </a:r>
            <a:r>
              <a:rPr lang="en-US" altLang="en-US" dirty="0">
                <a:solidFill>
                  <a:srgbClr val="002060"/>
                </a:solidFill>
              </a:rPr>
              <a:t> </a:t>
            </a:r>
            <a:r>
              <a:rPr lang="en-US" altLang="en-US" dirty="0"/>
              <a:t>– time it takes for the sector to be accessed to appear under the head. </a:t>
            </a:r>
          </a:p>
          <a:p>
            <a:pPr lvl="2">
              <a:spcAft>
                <a:spcPts val="0"/>
              </a:spcAft>
            </a:pPr>
            <a:r>
              <a:rPr lang="en-US" altLang="en-US" dirty="0"/>
              <a:t>4 to 11 milliseconds on typical disks (5400 to 15000 </a:t>
            </a:r>
            <a:r>
              <a:rPr lang="en-US" altLang="en-US" dirty="0" err="1"/>
              <a:t>r.p.m</a:t>
            </a:r>
            <a:r>
              <a:rPr lang="en-US" altLang="en-US" dirty="0"/>
              <a:t>.)</a:t>
            </a:r>
          </a:p>
          <a:p>
            <a:pPr lvl="2">
              <a:spcAft>
                <a:spcPts val="0"/>
              </a:spcAft>
            </a:pPr>
            <a:r>
              <a:rPr lang="en-US" altLang="en-US" dirty="0"/>
              <a:t>Average latency is 1/2 of the above latency.</a:t>
            </a:r>
          </a:p>
          <a:p>
            <a:pPr lvl="1">
              <a:spcAft>
                <a:spcPts val="0"/>
              </a:spcAft>
            </a:pPr>
            <a:r>
              <a:rPr lang="en-US" altLang="en-US" dirty="0"/>
              <a:t>Overall latency is 5 to 20 </a:t>
            </a:r>
            <a:r>
              <a:rPr lang="en-US" altLang="en-US" dirty="0" err="1"/>
              <a:t>msec</a:t>
            </a:r>
            <a:r>
              <a:rPr lang="en-US" altLang="en-US" dirty="0"/>
              <a:t> depending on disk model</a:t>
            </a:r>
          </a:p>
          <a:p>
            <a:pPr>
              <a:spcAft>
                <a:spcPts val="0"/>
              </a:spcAft>
            </a:pPr>
            <a:r>
              <a:rPr lang="en-US" altLang="en-US" b="1" dirty="0">
                <a:solidFill>
                  <a:srgbClr val="002060"/>
                </a:solidFill>
              </a:rPr>
              <a:t>Data-transfer rate </a:t>
            </a:r>
            <a:r>
              <a:rPr lang="en-US" altLang="en-US" dirty="0"/>
              <a:t>– the rate at which data can be retrieved from or stored to the disk.</a:t>
            </a:r>
          </a:p>
          <a:p>
            <a:pPr lvl="1">
              <a:spcAft>
                <a:spcPts val="0"/>
              </a:spcAft>
            </a:pPr>
            <a:r>
              <a:rPr lang="en-US" altLang="en-US" dirty="0"/>
              <a:t>25 to 200 MB per second max rate, lower for inner tracks</a:t>
            </a:r>
          </a:p>
        </p:txBody>
      </p:sp>
    </p:spTree>
    <p:extLst>
      <p:ext uri="{BB962C8B-B14F-4D97-AF65-F5344CB8AC3E}">
        <p14:creationId xmlns:p14="http://schemas.microsoft.com/office/powerpoint/2010/main" val="1487392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8A9D58-E394-3D4B-A669-638DEA35D995}"/>
              </a:ext>
            </a:extLst>
          </p:cNvPr>
          <p:cNvSpPr>
            <a:spLocks noGrp="1"/>
          </p:cNvSpPr>
          <p:nvPr>
            <p:ph type="title"/>
          </p:nvPr>
        </p:nvSpPr>
        <p:spPr/>
        <p:txBody>
          <a:bodyPr/>
          <a:lstStyle/>
          <a:p>
            <a:r>
              <a:rPr lang="en-US" dirty="0"/>
              <a:t>Course Modules – Reminder</a:t>
            </a:r>
          </a:p>
        </p:txBody>
      </p:sp>
      <p:pic>
        <p:nvPicPr>
          <p:cNvPr id="4" name="Picture 3">
            <a:extLst>
              <a:ext uri="{FF2B5EF4-FFF2-40B4-BE49-F238E27FC236}">
                <a16:creationId xmlns:a16="http://schemas.microsoft.com/office/drawing/2014/main" id="{F6330FBB-F1DB-4F4F-9020-474DACAFC26D}"/>
              </a:ext>
            </a:extLst>
          </p:cNvPr>
          <p:cNvPicPr>
            <a:picLocks noChangeAspect="1"/>
          </p:cNvPicPr>
          <p:nvPr/>
        </p:nvPicPr>
        <p:blipFill>
          <a:blip r:embed="rId2"/>
          <a:stretch>
            <a:fillRect/>
          </a:stretch>
        </p:blipFill>
        <p:spPr>
          <a:xfrm>
            <a:off x="0" y="514350"/>
            <a:ext cx="9144000" cy="3409627"/>
          </a:xfrm>
          <a:prstGeom prst="rect">
            <a:avLst/>
          </a:prstGeom>
        </p:spPr>
      </p:pic>
    </p:spTree>
    <p:extLst>
      <p:ext uri="{BB962C8B-B14F-4D97-AF65-F5344CB8AC3E}">
        <p14:creationId xmlns:p14="http://schemas.microsoft.com/office/powerpoint/2010/main" val="16707473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2B4E2-E0CA-415E-AB95-0B2593C3979A}"/>
              </a:ext>
            </a:extLst>
          </p:cNvPr>
          <p:cNvSpPr>
            <a:spLocks noGrp="1"/>
          </p:cNvSpPr>
          <p:nvPr>
            <p:ph type="title"/>
          </p:nvPr>
        </p:nvSpPr>
        <p:spPr/>
        <p:txBody>
          <a:bodyPr/>
          <a:lstStyle/>
          <a:p>
            <a:r>
              <a:rPr lang="en-IN" dirty="0"/>
              <a:t>Performance Measures (Cont.)</a:t>
            </a:r>
          </a:p>
        </p:txBody>
      </p:sp>
      <p:sp>
        <p:nvSpPr>
          <p:cNvPr id="3" name="Content Placeholder 2">
            <a:extLst>
              <a:ext uri="{FF2B5EF4-FFF2-40B4-BE49-F238E27FC236}">
                <a16:creationId xmlns:a16="http://schemas.microsoft.com/office/drawing/2014/main" id="{AE0561C9-0634-441F-A201-0576B6037495}"/>
              </a:ext>
            </a:extLst>
          </p:cNvPr>
          <p:cNvSpPr>
            <a:spLocks noGrp="1"/>
          </p:cNvSpPr>
          <p:nvPr>
            <p:ph idx="1"/>
          </p:nvPr>
        </p:nvSpPr>
        <p:spPr>
          <a:xfrm>
            <a:off x="1719263" y="855759"/>
            <a:ext cx="5960858" cy="3598462"/>
          </a:xfrm>
        </p:spPr>
        <p:txBody>
          <a:bodyPr/>
          <a:lstStyle/>
          <a:p>
            <a:pPr>
              <a:spcAft>
                <a:spcPts val="0"/>
              </a:spcAft>
            </a:pPr>
            <a:r>
              <a:rPr lang="en-IN" b="1" dirty="0">
                <a:solidFill>
                  <a:srgbClr val="002060"/>
                </a:solidFill>
              </a:rPr>
              <a:t>Disk block </a:t>
            </a:r>
            <a:r>
              <a:rPr lang="en-IN" dirty="0"/>
              <a:t>is a logical unit for storage allocation and retrieval</a:t>
            </a:r>
          </a:p>
          <a:p>
            <a:pPr lvl="1">
              <a:spcAft>
                <a:spcPts val="0"/>
              </a:spcAft>
            </a:pPr>
            <a:r>
              <a:rPr lang="en-IN" dirty="0"/>
              <a:t>4 to 16 kilobytes typically</a:t>
            </a:r>
          </a:p>
          <a:p>
            <a:pPr lvl="2">
              <a:spcAft>
                <a:spcPts val="0"/>
              </a:spcAft>
            </a:pPr>
            <a:r>
              <a:rPr lang="en-US" altLang="en-US" dirty="0"/>
              <a:t>Smaller blocks: more transfers from disk</a:t>
            </a:r>
          </a:p>
          <a:p>
            <a:pPr lvl="2">
              <a:spcAft>
                <a:spcPts val="0"/>
              </a:spcAft>
            </a:pPr>
            <a:r>
              <a:rPr lang="en-US" altLang="en-US" dirty="0"/>
              <a:t>Larger blocks:  more space wasted due to partially filled blocks</a:t>
            </a:r>
            <a:endParaRPr lang="en-IN" dirty="0"/>
          </a:p>
          <a:p>
            <a:pPr>
              <a:spcAft>
                <a:spcPts val="0"/>
              </a:spcAft>
            </a:pPr>
            <a:r>
              <a:rPr lang="en-IN" b="1" dirty="0">
                <a:solidFill>
                  <a:srgbClr val="002060"/>
                </a:solidFill>
              </a:rPr>
              <a:t>Sequential access pattern</a:t>
            </a:r>
            <a:endParaRPr lang="en-IN" dirty="0"/>
          </a:p>
          <a:p>
            <a:pPr lvl="1">
              <a:spcAft>
                <a:spcPts val="0"/>
              </a:spcAft>
            </a:pPr>
            <a:r>
              <a:rPr lang="en-IN" dirty="0"/>
              <a:t>Successive requests are for successive disk blocks</a:t>
            </a:r>
          </a:p>
          <a:p>
            <a:pPr lvl="1">
              <a:spcAft>
                <a:spcPts val="0"/>
              </a:spcAft>
            </a:pPr>
            <a:r>
              <a:rPr lang="en-IN" dirty="0"/>
              <a:t>Disk seek required only for first block</a:t>
            </a:r>
          </a:p>
          <a:p>
            <a:pPr>
              <a:spcAft>
                <a:spcPts val="0"/>
              </a:spcAft>
            </a:pPr>
            <a:r>
              <a:rPr lang="en-IN" b="1" dirty="0">
                <a:solidFill>
                  <a:srgbClr val="002060"/>
                </a:solidFill>
              </a:rPr>
              <a:t>Random access pattern</a:t>
            </a:r>
          </a:p>
          <a:p>
            <a:pPr lvl="1">
              <a:spcAft>
                <a:spcPts val="0"/>
              </a:spcAft>
            </a:pPr>
            <a:r>
              <a:rPr lang="en-IN" dirty="0"/>
              <a:t>Successive requests are for blocks that can be anywhere on disk</a:t>
            </a:r>
          </a:p>
          <a:p>
            <a:pPr lvl="1">
              <a:spcAft>
                <a:spcPts val="0"/>
              </a:spcAft>
            </a:pPr>
            <a:r>
              <a:rPr lang="en-IN" dirty="0"/>
              <a:t>Each access requires a seek</a:t>
            </a:r>
          </a:p>
          <a:p>
            <a:pPr lvl="1">
              <a:spcAft>
                <a:spcPts val="0"/>
              </a:spcAft>
            </a:pPr>
            <a:r>
              <a:rPr lang="en-IN" dirty="0"/>
              <a:t>Transfer rates are low since a lot of time is wasted in seeks</a:t>
            </a:r>
          </a:p>
          <a:p>
            <a:pPr>
              <a:spcAft>
                <a:spcPts val="0"/>
              </a:spcAft>
            </a:pPr>
            <a:r>
              <a:rPr lang="en-IN" b="1" dirty="0">
                <a:solidFill>
                  <a:srgbClr val="002060"/>
                </a:solidFill>
              </a:rPr>
              <a:t>I/O operations per second (IOPS)</a:t>
            </a:r>
          </a:p>
          <a:p>
            <a:pPr lvl="1">
              <a:spcAft>
                <a:spcPts val="0"/>
              </a:spcAft>
            </a:pPr>
            <a:r>
              <a:rPr lang="en-IN" dirty="0"/>
              <a:t>Number of random block reads that a disk can support per second</a:t>
            </a:r>
          </a:p>
          <a:p>
            <a:pPr lvl="1">
              <a:spcAft>
                <a:spcPts val="0"/>
              </a:spcAft>
            </a:pPr>
            <a:r>
              <a:rPr lang="en-IN" dirty="0"/>
              <a:t>50 to 200 IOPS on current generation magnetic disks</a:t>
            </a:r>
          </a:p>
        </p:txBody>
      </p:sp>
    </p:spTree>
    <p:extLst>
      <p:ext uri="{BB962C8B-B14F-4D97-AF65-F5344CB8AC3E}">
        <p14:creationId xmlns:p14="http://schemas.microsoft.com/office/powerpoint/2010/main" val="4059508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a:extLst>
              <a:ext uri="{FF2B5EF4-FFF2-40B4-BE49-F238E27FC236}">
                <a16:creationId xmlns:a16="http://schemas.microsoft.com/office/drawing/2014/main" id="{3C2B3135-EB49-48AB-A82A-CDB3C295A6B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Performance Measures (Cont.)</a:t>
            </a:r>
          </a:p>
        </p:txBody>
      </p:sp>
      <p:sp>
        <p:nvSpPr>
          <p:cNvPr id="36867" name="Rectangle 3">
            <a:extLst>
              <a:ext uri="{FF2B5EF4-FFF2-40B4-BE49-F238E27FC236}">
                <a16:creationId xmlns:a16="http://schemas.microsoft.com/office/drawing/2014/main" id="{092CB4A9-2A43-4233-BAB3-4DBA626BFC12}"/>
              </a:ext>
            </a:extLst>
          </p:cNvPr>
          <p:cNvSpPr>
            <a:spLocks noGrp="1" noChangeArrowheads="1"/>
          </p:cNvSpPr>
          <p:nvPr>
            <p:ph idx="1"/>
          </p:nvPr>
        </p:nvSpPr>
        <p:spPr>
          <a:xfrm>
            <a:off x="1719263" y="917386"/>
            <a:ext cx="5765815" cy="2669876"/>
          </a:xfrm>
        </p:spPr>
        <p:txBody>
          <a:bodyPr/>
          <a:lstStyle/>
          <a:p>
            <a:pPr>
              <a:spcAft>
                <a:spcPts val="0"/>
              </a:spcAft>
            </a:pPr>
            <a:r>
              <a:rPr lang="en-US" altLang="en-US" b="1" dirty="0">
                <a:solidFill>
                  <a:srgbClr val="002060"/>
                </a:solidFill>
              </a:rPr>
              <a:t>Mean time to failure (MTTF)</a:t>
            </a:r>
            <a:r>
              <a:rPr lang="en-US" altLang="en-US" dirty="0">
                <a:solidFill>
                  <a:srgbClr val="002060"/>
                </a:solidFill>
              </a:rPr>
              <a:t> </a:t>
            </a:r>
            <a:r>
              <a:rPr lang="en-US" altLang="en-US" dirty="0"/>
              <a:t>– the average time the disk is expected to run continuously without any failure.</a:t>
            </a:r>
          </a:p>
          <a:p>
            <a:pPr lvl="1">
              <a:spcAft>
                <a:spcPts val="0"/>
              </a:spcAft>
            </a:pPr>
            <a:r>
              <a:rPr lang="en-US" altLang="en-US" dirty="0"/>
              <a:t>Typically 3 to 5 years</a:t>
            </a:r>
          </a:p>
          <a:p>
            <a:pPr lvl="1">
              <a:spcAft>
                <a:spcPts val="0"/>
              </a:spcAft>
            </a:pPr>
            <a:r>
              <a:rPr lang="en-US" altLang="en-US" dirty="0"/>
              <a:t>Probability of failure of new disks is quite low, corresponding to a</a:t>
            </a:r>
            <a:br>
              <a:rPr lang="en-US" altLang="en-US" dirty="0"/>
            </a:br>
            <a:r>
              <a:rPr lang="ja-JP" altLang="en-US" dirty="0"/>
              <a:t>“</a:t>
            </a:r>
            <a:r>
              <a:rPr lang="en-US" altLang="ja-JP" dirty="0"/>
              <a:t>theoretical MTTF</a:t>
            </a:r>
            <a:r>
              <a:rPr lang="ja-JP" altLang="en-US" dirty="0"/>
              <a:t>”</a:t>
            </a:r>
            <a:r>
              <a:rPr lang="en-US" altLang="ja-JP" dirty="0"/>
              <a:t> of 500,000 to 1,200,000 hours for a new disk</a:t>
            </a:r>
          </a:p>
          <a:p>
            <a:pPr lvl="2">
              <a:spcAft>
                <a:spcPts val="0"/>
              </a:spcAft>
            </a:pPr>
            <a:r>
              <a:rPr lang="en-US" altLang="en-US" dirty="0"/>
              <a:t>E.g., an MTTF of 1,200,000 hours for a new disk means that given 1000 relatively new disks, on an average one will fail every 1200 hours</a:t>
            </a:r>
          </a:p>
          <a:p>
            <a:pPr lvl="1">
              <a:spcAft>
                <a:spcPts val="0"/>
              </a:spcAft>
            </a:pPr>
            <a:r>
              <a:rPr lang="en-US" altLang="en-US" dirty="0"/>
              <a:t>MTTF decreases as disk ages</a:t>
            </a:r>
          </a:p>
          <a:p>
            <a:pPr lvl="1">
              <a:spcAft>
                <a:spcPts val="0"/>
              </a:spcAft>
              <a:buNone/>
            </a:pPr>
            <a:endParaRPr lang="en-US" altLang="en-US" dirty="0"/>
          </a:p>
          <a:p>
            <a:endParaRPr lang="en-US" altLang="en-US" dirty="0"/>
          </a:p>
        </p:txBody>
      </p:sp>
    </p:spTree>
    <p:extLst>
      <p:ext uri="{BB962C8B-B14F-4D97-AF65-F5344CB8AC3E}">
        <p14:creationId xmlns:p14="http://schemas.microsoft.com/office/powerpoint/2010/main" val="16894716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8214"/>
            <a:ext cx="8279946" cy="387798"/>
          </a:xfrm>
        </p:spPr>
        <p:txBody>
          <a:bodyPr/>
          <a:lstStyle/>
          <a:p>
            <a:pPr algn="l"/>
            <a:r>
              <a:rPr lang="en-US" dirty="0">
                <a:solidFill>
                  <a:schemeClr val="bg1"/>
                </a:solidFill>
              </a:rPr>
              <a:t>Logical Block Addressing </a:t>
            </a:r>
            <a:r>
              <a:rPr lang="en-US" sz="1400" dirty="0">
                <a:solidFill>
                  <a:schemeClr val="bg1"/>
                </a:solidFill>
              </a:rPr>
              <a:t>(https://</a:t>
            </a:r>
            <a:r>
              <a:rPr lang="en-US" sz="1400" dirty="0" err="1">
                <a:solidFill>
                  <a:schemeClr val="bg1"/>
                </a:solidFill>
              </a:rPr>
              <a:t>gerardnico.com</a:t>
            </a:r>
            <a:r>
              <a:rPr lang="en-US" sz="1400" dirty="0">
                <a:solidFill>
                  <a:schemeClr val="bg1"/>
                </a:solidFill>
              </a:rPr>
              <a:t>/wiki/</a:t>
            </a:r>
            <a:r>
              <a:rPr lang="en-US" sz="1400" dirty="0" err="1">
                <a:solidFill>
                  <a:schemeClr val="bg1"/>
                </a:solidFill>
              </a:rPr>
              <a:t>data_storage</a:t>
            </a:r>
            <a:r>
              <a:rPr lang="en-US" sz="1400" dirty="0">
                <a:solidFill>
                  <a:schemeClr val="bg1"/>
                </a:solidFill>
              </a:rPr>
              <a:t>/</a:t>
            </a:r>
            <a:r>
              <a:rPr lang="en-US" sz="1400" dirty="0" err="1">
                <a:solidFill>
                  <a:schemeClr val="bg1"/>
                </a:solidFill>
              </a:rPr>
              <a:t>lba</a:t>
            </a:r>
            <a:r>
              <a:rPr lang="en-US" sz="1400" dirty="0">
                <a:solidFill>
                  <a:schemeClr val="bg1"/>
                </a:solidFill>
              </a:rPr>
              <a:t>)</a:t>
            </a:r>
          </a:p>
        </p:txBody>
      </p:sp>
      <p:pic>
        <p:nvPicPr>
          <p:cNvPr id="4" name="Picture 3"/>
          <p:cNvPicPr>
            <a:picLocks noChangeAspect="1"/>
          </p:cNvPicPr>
          <p:nvPr/>
        </p:nvPicPr>
        <p:blipFill>
          <a:blip r:embed="rId2"/>
          <a:stretch>
            <a:fillRect/>
          </a:stretch>
        </p:blipFill>
        <p:spPr>
          <a:xfrm>
            <a:off x="104701" y="653771"/>
            <a:ext cx="5638449" cy="3966176"/>
          </a:xfrm>
          <a:prstGeom prst="rect">
            <a:avLst/>
          </a:prstGeom>
        </p:spPr>
      </p:pic>
      <p:sp>
        <p:nvSpPr>
          <p:cNvPr id="5" name="Content Placeholder 4"/>
          <p:cNvSpPr>
            <a:spLocks noGrp="1"/>
          </p:cNvSpPr>
          <p:nvPr>
            <p:ph sz="half" idx="1"/>
          </p:nvPr>
        </p:nvSpPr>
        <p:spPr>
          <a:xfrm>
            <a:off x="5207194" y="653771"/>
            <a:ext cx="3936806" cy="3861473"/>
          </a:xfrm>
        </p:spPr>
        <p:txBody>
          <a:bodyPr>
            <a:normAutofit/>
          </a:bodyPr>
          <a:lstStyle/>
          <a:p>
            <a:r>
              <a:rPr lang="en-US" sz="1600" dirty="0">
                <a:solidFill>
                  <a:srgbClr val="008800"/>
                </a:solidFill>
                <a:latin typeface="-apple-system" charset="0"/>
                <a:hlinkClick r:id="rId3" tooltip="data_storage:chs"/>
              </a:rPr>
              <a:t>CHS</a:t>
            </a:r>
            <a:r>
              <a:rPr lang="en-US" sz="1600" dirty="0">
                <a:solidFill>
                  <a:srgbClr val="212529"/>
                </a:solidFill>
                <a:latin typeface="-apple-system" charset="0"/>
              </a:rPr>
              <a:t> addresses can be converted to LBA addresses using the following formula:</a:t>
            </a:r>
          </a:p>
          <a:p>
            <a:pPr marL="350837" lvl="1" indent="0">
              <a:buNone/>
            </a:pPr>
            <a:r>
              <a:rPr lang="en-US" sz="1400" dirty="0"/>
              <a:t>LBA = (( C x HPC ) + H ) x SPT + S </a:t>
            </a:r>
            <a:r>
              <a:rPr lang="mr-IN" sz="1400" dirty="0"/>
              <a:t>–</a:t>
            </a:r>
            <a:r>
              <a:rPr lang="en-US" sz="1400" dirty="0"/>
              <a:t> 1</a:t>
            </a:r>
          </a:p>
          <a:p>
            <a:pPr marL="350837" lvl="1" indent="0">
              <a:buNone/>
            </a:pPr>
            <a:r>
              <a:rPr lang="en-US" sz="1400" dirty="0">
                <a:solidFill>
                  <a:srgbClr val="212529"/>
                </a:solidFill>
                <a:latin typeface="-apple-system" charset="0"/>
              </a:rPr>
              <a:t>where,</a:t>
            </a:r>
          </a:p>
          <a:p>
            <a:pPr lvl="1">
              <a:buFont typeface="Arial" charset="0"/>
              <a:buChar char="•"/>
            </a:pPr>
            <a:r>
              <a:rPr lang="en-US" sz="1400" dirty="0">
                <a:solidFill>
                  <a:srgbClr val="212529"/>
                </a:solidFill>
                <a:latin typeface="-apple-system" charset="0"/>
              </a:rPr>
              <a:t>C, H and S are the cylinder number, the head number, and the sector number</a:t>
            </a:r>
          </a:p>
          <a:p>
            <a:pPr lvl="1">
              <a:buFont typeface="Arial" charset="0"/>
              <a:buChar char="•"/>
            </a:pPr>
            <a:r>
              <a:rPr lang="en-US" sz="1400" dirty="0">
                <a:solidFill>
                  <a:srgbClr val="212529"/>
                </a:solidFill>
                <a:latin typeface="-apple-system" charset="0"/>
              </a:rPr>
              <a:t>LBA is the logical block address</a:t>
            </a:r>
          </a:p>
          <a:p>
            <a:pPr lvl="1">
              <a:buFont typeface="Arial" charset="0"/>
              <a:buChar char="•"/>
            </a:pPr>
            <a:r>
              <a:rPr lang="en-US" sz="1400" dirty="0">
                <a:solidFill>
                  <a:srgbClr val="212529"/>
                </a:solidFill>
                <a:latin typeface="-apple-system" charset="0"/>
              </a:rPr>
              <a:t>HPC is the number of heads per cylinder</a:t>
            </a:r>
          </a:p>
          <a:p>
            <a:pPr lvl="1">
              <a:buFont typeface="Arial" charset="0"/>
              <a:buChar char="•"/>
            </a:pPr>
            <a:r>
              <a:rPr lang="en-US" sz="1400" dirty="0">
                <a:solidFill>
                  <a:srgbClr val="212529"/>
                </a:solidFill>
                <a:latin typeface="-apple-system" charset="0"/>
              </a:rPr>
              <a:t>SPT is the number of sectors per track</a:t>
            </a:r>
            <a:br>
              <a:rPr lang="en-US" sz="1400" dirty="0">
                <a:solidFill>
                  <a:srgbClr val="212529"/>
                </a:solidFill>
                <a:latin typeface="-apple-system" charset="0"/>
              </a:rPr>
            </a:br>
            <a:endParaRPr lang="en-US" sz="1400" dirty="0">
              <a:solidFill>
                <a:srgbClr val="212529"/>
              </a:solidFill>
              <a:latin typeface="-apple-system" charset="0"/>
            </a:endParaRPr>
          </a:p>
          <a:p>
            <a:pPr marL="350837" lvl="1" indent="0">
              <a:buNone/>
            </a:pPr>
            <a:r>
              <a:rPr lang="en-US" dirty="0">
                <a:solidFill>
                  <a:srgbClr val="212529"/>
                </a:solidFill>
                <a:latin typeface="-apple-system" charset="0"/>
              </a:rPr>
              <a:t>Devices have configuration and metadata</a:t>
            </a:r>
            <a:br>
              <a:rPr lang="en-US" dirty="0">
                <a:solidFill>
                  <a:srgbClr val="212529"/>
                </a:solidFill>
                <a:latin typeface="-apple-system" charset="0"/>
              </a:rPr>
            </a:br>
            <a:r>
              <a:rPr lang="en-US" dirty="0">
                <a:solidFill>
                  <a:srgbClr val="212529"/>
                </a:solidFill>
                <a:latin typeface="-apple-system" charset="0"/>
              </a:rPr>
              <a:t>APIs that allow storage manager to</a:t>
            </a:r>
            <a:endParaRPr lang="en-US" sz="1200" dirty="0">
              <a:solidFill>
                <a:srgbClr val="212529"/>
              </a:solidFill>
              <a:latin typeface="-apple-system" charset="0"/>
            </a:endParaRPr>
          </a:p>
          <a:p>
            <a:pPr marL="971550" lvl="2" indent="-285750" fontAlgn="auto">
              <a:spcBef>
                <a:spcPts val="0"/>
              </a:spcBef>
              <a:buClrTx/>
            </a:pPr>
            <a:r>
              <a:rPr lang="en-US" sz="1200" dirty="0"/>
              <a:t>Map between LBA and CHS</a:t>
            </a:r>
          </a:p>
          <a:p>
            <a:pPr marL="971550" lvl="2" indent="-285750" fontAlgn="auto">
              <a:spcBef>
                <a:spcPts val="0"/>
              </a:spcBef>
              <a:buClrTx/>
            </a:pPr>
            <a:r>
              <a:rPr lang="en-US" sz="1200" dirty="0"/>
              <a:t>To optimize block placement</a:t>
            </a:r>
          </a:p>
          <a:p>
            <a:pPr marL="971550" lvl="2" indent="-285750" fontAlgn="auto">
              <a:spcBef>
                <a:spcPts val="0"/>
              </a:spcBef>
              <a:buClrTx/>
            </a:pPr>
            <a:r>
              <a:rPr lang="en-US" sz="1200" dirty="0"/>
              <a:t>Based on access patterns, statistics,</a:t>
            </a:r>
            <a:br>
              <a:rPr lang="en-US" sz="1200" dirty="0"/>
            </a:br>
            <a:r>
              <a:rPr lang="en-US" sz="1200" dirty="0"/>
              <a:t>data schema, etc.</a:t>
            </a:r>
          </a:p>
          <a:p>
            <a:pPr marL="636587" lvl="1" indent="-285750" fontAlgn="auto">
              <a:spcBef>
                <a:spcPts val="0"/>
              </a:spcBef>
              <a:buClrTx/>
            </a:pPr>
            <a:endParaRPr lang="en-US" sz="1400" dirty="0"/>
          </a:p>
        </p:txBody>
      </p:sp>
    </p:spTree>
    <p:extLst>
      <p:ext uri="{BB962C8B-B14F-4D97-AF65-F5344CB8AC3E}">
        <p14:creationId xmlns:p14="http://schemas.microsoft.com/office/powerpoint/2010/main" val="14132519"/>
      </p:ext>
    </p:extLst>
  </p:cSld>
  <p:clrMapOvr>
    <a:masterClrMapping/>
  </p:clrMapOvr>
  <p:transition spd="med">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7166"/>
            <a:ext cx="8239126" cy="3877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a:ea typeface="ＭＳ Ｐゴシック" charset="-128"/>
                <a:cs typeface="+mj-cs"/>
              </a:rPr>
              <a:t>I/O Architecture</a:t>
            </a:r>
            <a:endParaRPr kumimoji="0" lang="en-US" sz="2400" b="0" i="0" u="none" strike="noStrike" kern="1200" cap="none" spc="0" normalizeH="0" baseline="0" noProof="0" dirty="0">
              <a:ln>
                <a:noFill/>
              </a:ln>
              <a:solidFill>
                <a:prstClr val="white"/>
              </a:solidFill>
              <a:effectLst/>
              <a:uLnTx/>
              <a:uFillTx/>
              <a:latin typeface="Calibri"/>
              <a:ea typeface="ＭＳ Ｐゴシック" charset="-128"/>
              <a:cs typeface="+mj-cs"/>
            </a:endParaRPr>
          </a:p>
        </p:txBody>
      </p:sp>
      <p:sp>
        <p:nvSpPr>
          <p:cNvPr id="3" name="Title 1"/>
          <p:cNvSpPr txBox="1">
            <a:spLocks/>
          </p:cNvSpPr>
          <p:nvPr/>
        </p:nvSpPr>
        <p:spPr>
          <a:xfrm>
            <a:off x="415351" y="784878"/>
            <a:ext cx="2743200" cy="2743200"/>
          </a:xfrm>
          <a:prstGeom prst="roundRect">
            <a:avLst>
              <a:gd name="adj" fmla="val 2752"/>
            </a:avLst>
          </a:prstGeom>
        </p:spPr>
        <p:txBody>
          <a:bodyPr>
            <a:noAutofit/>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R</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edundant</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A</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rray</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of</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I</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ndependent</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D</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isks</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(RAID)</a:t>
            </a:r>
            <a:endParaRPr kumimoji="0" lang="en-US" sz="3200" b="0" i="0" u="none" strike="noStrike" kern="1200" cap="none" spc="0" normalizeH="0" baseline="0" noProof="0" dirty="0">
              <a:ln>
                <a:noFill/>
              </a:ln>
              <a:solidFill>
                <a:prstClr val="black"/>
              </a:solidFill>
              <a:effectLst/>
              <a:uLnTx/>
              <a:uFillTx/>
              <a:latin typeface="Calibri"/>
              <a:ea typeface="ＭＳ Ｐゴシック" charset="-128"/>
              <a:cs typeface="+mj-cs"/>
            </a:endParaRPr>
          </a:p>
        </p:txBody>
      </p:sp>
      <p:pic>
        <p:nvPicPr>
          <p:cNvPr id="4" name="Picture 3"/>
          <p:cNvPicPr>
            <a:picLocks noChangeAspect="1"/>
          </p:cNvPicPr>
          <p:nvPr/>
        </p:nvPicPr>
        <p:blipFill>
          <a:blip r:embed="rId2"/>
          <a:stretch>
            <a:fillRect/>
          </a:stretch>
        </p:blipFill>
        <p:spPr>
          <a:xfrm>
            <a:off x="6440606" y="644714"/>
            <a:ext cx="2609753" cy="1957315"/>
          </a:xfrm>
          <a:prstGeom prst="rect">
            <a:avLst/>
          </a:prstGeom>
        </p:spPr>
      </p:pic>
      <p:pic>
        <p:nvPicPr>
          <p:cNvPr id="5" name="Picture 4"/>
          <p:cNvPicPr>
            <a:picLocks noChangeAspect="1"/>
          </p:cNvPicPr>
          <p:nvPr/>
        </p:nvPicPr>
        <p:blipFill>
          <a:blip r:embed="rId3"/>
          <a:stretch>
            <a:fillRect/>
          </a:stretch>
        </p:blipFill>
        <p:spPr>
          <a:xfrm>
            <a:off x="3690556" y="514350"/>
            <a:ext cx="2218045" cy="2218045"/>
          </a:xfrm>
          <a:prstGeom prst="rect">
            <a:avLst/>
          </a:prstGeom>
        </p:spPr>
      </p:pic>
      <p:pic>
        <p:nvPicPr>
          <p:cNvPr id="6" name="Picture 5"/>
          <p:cNvPicPr>
            <a:picLocks noChangeAspect="1"/>
          </p:cNvPicPr>
          <p:nvPr/>
        </p:nvPicPr>
        <p:blipFill>
          <a:blip r:embed="rId4"/>
          <a:stretch>
            <a:fillRect/>
          </a:stretch>
        </p:blipFill>
        <p:spPr>
          <a:xfrm>
            <a:off x="4038600" y="2478796"/>
            <a:ext cx="3910272" cy="2098563"/>
          </a:xfrm>
          <a:prstGeom prst="rect">
            <a:avLst/>
          </a:prstGeom>
        </p:spPr>
      </p:pic>
    </p:spTree>
    <p:extLst>
      <p:ext uri="{BB962C8B-B14F-4D97-AF65-F5344CB8AC3E}">
        <p14:creationId xmlns:p14="http://schemas.microsoft.com/office/powerpoint/2010/main" val="25876435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6603"/>
            <a:ext cx="8279946" cy="387798"/>
          </a:xfrm>
        </p:spPr>
        <p:txBody>
          <a:bodyPr/>
          <a:lstStyle/>
          <a:p>
            <a:pPr algn="l"/>
            <a:r>
              <a:rPr lang="en-US" dirty="0">
                <a:solidFill>
                  <a:schemeClr val="bg1"/>
                </a:solidFill>
              </a:rPr>
              <a:t>RAID </a:t>
            </a:r>
            <a:r>
              <a:rPr lang="en-US" sz="1600" dirty="0">
                <a:solidFill>
                  <a:schemeClr val="bg1"/>
                </a:solidFill>
              </a:rPr>
              <a:t>(https://</a:t>
            </a:r>
            <a:r>
              <a:rPr lang="en-US" sz="1600" dirty="0" err="1">
                <a:solidFill>
                  <a:schemeClr val="bg1"/>
                </a:solidFill>
              </a:rPr>
              <a:t>en.wikipedia.org</a:t>
            </a:r>
            <a:r>
              <a:rPr lang="en-US" sz="1600" dirty="0">
                <a:solidFill>
                  <a:schemeClr val="bg1"/>
                </a:solidFill>
              </a:rPr>
              <a:t>/wiki/RAID)</a:t>
            </a:r>
            <a:endParaRPr lang="en-US" dirty="0">
              <a:solidFill>
                <a:schemeClr val="bg1"/>
              </a:solidFill>
            </a:endParaRPr>
          </a:p>
        </p:txBody>
      </p:sp>
      <p:sp>
        <p:nvSpPr>
          <p:cNvPr id="3" name="Content Placeholder 2"/>
          <p:cNvSpPr>
            <a:spLocks noGrp="1"/>
          </p:cNvSpPr>
          <p:nvPr>
            <p:ph sz="half" idx="1"/>
          </p:nvPr>
        </p:nvSpPr>
        <p:spPr>
          <a:xfrm>
            <a:off x="457199" y="709685"/>
            <a:ext cx="8413845" cy="3805560"/>
          </a:xfrm>
        </p:spPr>
        <p:txBody>
          <a:bodyPr>
            <a:normAutofit fontScale="85000" lnSpcReduction="20000"/>
          </a:bodyPr>
          <a:lstStyle/>
          <a:p>
            <a:pPr marL="0" indent="0">
              <a:lnSpc>
                <a:spcPct val="120000"/>
              </a:lnSpc>
              <a:spcBef>
                <a:spcPts val="0"/>
              </a:spcBef>
              <a:spcAft>
                <a:spcPts val="100"/>
              </a:spcAft>
              <a:buNone/>
            </a:pPr>
            <a:r>
              <a:rPr lang="en-US" b="1" dirty="0"/>
              <a:t>“RAID</a:t>
            </a:r>
            <a:r>
              <a:rPr lang="en-US" dirty="0"/>
              <a:t> (</a:t>
            </a:r>
            <a:r>
              <a:rPr lang="en-US" b="1" dirty="0"/>
              <a:t>redundant array of independent disks</a:t>
            </a:r>
            <a:r>
              <a:rPr lang="en-US" dirty="0"/>
              <a:t>) is a data </a:t>
            </a:r>
            <a:r>
              <a:rPr lang="en-US" dirty="0">
                <a:hlinkClick r:id="rId2" tooltip="Storage virtualization"/>
              </a:rPr>
              <a:t>storage virtualization</a:t>
            </a:r>
            <a:r>
              <a:rPr lang="en-US" dirty="0"/>
              <a:t> technology that combines multiple physical </a:t>
            </a:r>
            <a:r>
              <a:rPr lang="en-US" dirty="0">
                <a:hlinkClick r:id="rId3" tooltip="Disk drive"/>
              </a:rPr>
              <a:t>disk drive</a:t>
            </a:r>
            <a:r>
              <a:rPr lang="en-US" dirty="0"/>
              <a:t> components into a single logical unit for the purposes of </a:t>
            </a:r>
            <a:r>
              <a:rPr lang="en-US" dirty="0">
                <a:hlinkClick r:id="rId4" tooltip="Data redundancy"/>
              </a:rPr>
              <a:t>data redundancy</a:t>
            </a:r>
            <a:r>
              <a:rPr lang="en-US" dirty="0"/>
              <a:t>, performance improvement, or both. (</a:t>
            </a:r>
            <a:r>
              <a:rPr lang="mr-IN" dirty="0"/>
              <a:t>…</a:t>
            </a:r>
            <a:r>
              <a:rPr lang="en-US" dirty="0"/>
              <a:t>) </a:t>
            </a:r>
            <a:br>
              <a:rPr lang="en-US" dirty="0"/>
            </a:br>
            <a:endParaRPr lang="en-US" dirty="0"/>
          </a:p>
          <a:p>
            <a:pPr marL="0" indent="0">
              <a:lnSpc>
                <a:spcPct val="120000"/>
              </a:lnSpc>
              <a:spcBef>
                <a:spcPts val="0"/>
              </a:spcBef>
              <a:spcAft>
                <a:spcPts val="100"/>
              </a:spcAft>
              <a:buNone/>
            </a:pPr>
            <a:r>
              <a:rPr lang="en-US" dirty="0">
                <a:hlinkClick r:id="rId5" tooltip="RAID 0"/>
              </a:rPr>
              <a:t>RAID 0</a:t>
            </a:r>
            <a:r>
              <a:rPr lang="en-US" dirty="0"/>
              <a:t> consists of </a:t>
            </a:r>
            <a:r>
              <a:rPr lang="en-US" dirty="0">
                <a:hlinkClick r:id="rId6" tooltip="Data striping"/>
              </a:rPr>
              <a:t>striping</a:t>
            </a:r>
            <a:r>
              <a:rPr lang="en-US" dirty="0"/>
              <a:t>, without </a:t>
            </a:r>
            <a:r>
              <a:rPr lang="en-US" dirty="0">
                <a:hlinkClick r:id="rId7" tooltip="Disk mirroring"/>
              </a:rPr>
              <a:t>mirroring</a:t>
            </a:r>
            <a:r>
              <a:rPr lang="en-US" dirty="0"/>
              <a:t> or </a:t>
            </a:r>
            <a:r>
              <a:rPr lang="en-US" dirty="0">
                <a:hlinkClick r:id="rId8" tooltip="Parity bit"/>
              </a:rPr>
              <a:t>parity</a:t>
            </a:r>
            <a:r>
              <a:rPr lang="en-US" dirty="0"/>
              <a:t>. (</a:t>
            </a:r>
            <a:r>
              <a:rPr lang="mr-IN" dirty="0"/>
              <a:t>…</a:t>
            </a:r>
            <a:r>
              <a:rPr lang="en-US" dirty="0"/>
              <a:t>)</a:t>
            </a:r>
          </a:p>
          <a:p>
            <a:pPr marL="0" indent="0">
              <a:lnSpc>
                <a:spcPct val="120000"/>
              </a:lnSpc>
              <a:spcBef>
                <a:spcPts val="0"/>
              </a:spcBef>
              <a:spcAft>
                <a:spcPts val="100"/>
              </a:spcAft>
              <a:buNone/>
            </a:pPr>
            <a:r>
              <a:rPr lang="en-US" dirty="0">
                <a:hlinkClick r:id="rId9" tooltip="RAID 1"/>
              </a:rPr>
              <a:t>RAID 1</a:t>
            </a:r>
            <a:r>
              <a:rPr lang="en-US" dirty="0"/>
              <a:t> consists of data mirroring, without parity or striping. (</a:t>
            </a:r>
            <a:r>
              <a:rPr lang="mr-IN" dirty="0"/>
              <a:t>…</a:t>
            </a:r>
            <a:r>
              <a:rPr lang="en-US" dirty="0"/>
              <a:t>)</a:t>
            </a:r>
          </a:p>
          <a:p>
            <a:pPr marL="0" indent="0">
              <a:lnSpc>
                <a:spcPct val="120000"/>
              </a:lnSpc>
              <a:spcBef>
                <a:spcPts val="0"/>
              </a:spcBef>
              <a:spcAft>
                <a:spcPts val="100"/>
              </a:spcAft>
              <a:buNone/>
            </a:pPr>
            <a:r>
              <a:rPr lang="en-US" dirty="0">
                <a:hlinkClick r:id="rId10" tooltip="RAID 2"/>
              </a:rPr>
              <a:t>RAID 2</a:t>
            </a:r>
            <a:r>
              <a:rPr lang="en-US" dirty="0"/>
              <a:t> consists of bit-level striping with dedicated </a:t>
            </a:r>
            <a:r>
              <a:rPr lang="en-US" dirty="0">
                <a:hlinkClick r:id="rId11" tooltip="Hamming code"/>
              </a:rPr>
              <a:t>Hamming-code</a:t>
            </a:r>
            <a:r>
              <a:rPr lang="en-US" dirty="0"/>
              <a:t> parity. (</a:t>
            </a:r>
            <a:r>
              <a:rPr lang="mr-IN" dirty="0"/>
              <a:t>…</a:t>
            </a:r>
            <a:r>
              <a:rPr lang="en-US" dirty="0"/>
              <a:t>)</a:t>
            </a:r>
          </a:p>
          <a:p>
            <a:pPr marL="0" indent="0">
              <a:lnSpc>
                <a:spcPct val="120000"/>
              </a:lnSpc>
              <a:spcBef>
                <a:spcPts val="0"/>
              </a:spcBef>
              <a:spcAft>
                <a:spcPts val="100"/>
              </a:spcAft>
              <a:buNone/>
            </a:pPr>
            <a:r>
              <a:rPr lang="en-US" dirty="0">
                <a:hlinkClick r:id="rId12" tooltip="RAID 3"/>
              </a:rPr>
              <a:t>RAID 3</a:t>
            </a:r>
            <a:r>
              <a:rPr lang="en-US" dirty="0"/>
              <a:t> consists of byte-level striping with dedicated parity. (</a:t>
            </a:r>
            <a:r>
              <a:rPr lang="mr-IN" dirty="0"/>
              <a:t>…</a:t>
            </a:r>
            <a:r>
              <a:rPr lang="en-US" dirty="0"/>
              <a:t>)</a:t>
            </a:r>
          </a:p>
          <a:p>
            <a:pPr marL="0" indent="0">
              <a:lnSpc>
                <a:spcPct val="120000"/>
              </a:lnSpc>
              <a:spcBef>
                <a:spcPts val="0"/>
              </a:spcBef>
              <a:spcAft>
                <a:spcPts val="100"/>
              </a:spcAft>
              <a:buNone/>
            </a:pPr>
            <a:r>
              <a:rPr lang="en-US" dirty="0">
                <a:hlinkClick r:id="rId13" tooltip="RAID 4"/>
              </a:rPr>
              <a:t>RAID 4</a:t>
            </a:r>
            <a:r>
              <a:rPr lang="en-US" dirty="0"/>
              <a:t> consists of block-level striping with dedicated parity. (</a:t>
            </a:r>
            <a:r>
              <a:rPr lang="mr-IN" dirty="0"/>
              <a:t>…</a:t>
            </a:r>
            <a:r>
              <a:rPr lang="en-US" dirty="0"/>
              <a:t>)</a:t>
            </a:r>
          </a:p>
          <a:p>
            <a:pPr marL="0" indent="0">
              <a:lnSpc>
                <a:spcPct val="120000"/>
              </a:lnSpc>
              <a:spcBef>
                <a:spcPts val="0"/>
              </a:spcBef>
              <a:spcAft>
                <a:spcPts val="100"/>
              </a:spcAft>
              <a:buNone/>
            </a:pPr>
            <a:r>
              <a:rPr lang="en-US" dirty="0">
                <a:hlinkClick r:id="rId14" tooltip="RAID 5"/>
              </a:rPr>
              <a:t>RAID 5</a:t>
            </a:r>
            <a:r>
              <a:rPr lang="en-US" dirty="0"/>
              <a:t> consists of block-level striping with distributed parity. (</a:t>
            </a:r>
            <a:r>
              <a:rPr lang="mr-IN" dirty="0"/>
              <a:t>…</a:t>
            </a:r>
            <a:r>
              <a:rPr lang="en-US" dirty="0"/>
              <a:t>)</a:t>
            </a:r>
          </a:p>
          <a:p>
            <a:pPr marL="0" indent="0">
              <a:lnSpc>
                <a:spcPct val="120000"/>
              </a:lnSpc>
              <a:spcBef>
                <a:spcPts val="0"/>
              </a:spcBef>
              <a:spcAft>
                <a:spcPts val="100"/>
              </a:spcAft>
              <a:buNone/>
            </a:pPr>
            <a:r>
              <a:rPr lang="en-US" dirty="0">
                <a:hlinkClick r:id="rId15" tooltip="RAID 6"/>
              </a:rPr>
              <a:t>RAID 6</a:t>
            </a:r>
            <a:r>
              <a:rPr lang="en-US" dirty="0"/>
              <a:t> consists of block-level striping with double distributed parity. (</a:t>
            </a:r>
            <a:r>
              <a:rPr lang="mr-IN" dirty="0"/>
              <a:t>…</a:t>
            </a:r>
            <a:r>
              <a:rPr lang="en-US" dirty="0"/>
              <a:t>)</a:t>
            </a:r>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r>
              <a:rPr lang="en-US" dirty="0"/>
              <a:t>Nested RAID</a:t>
            </a:r>
          </a:p>
          <a:p>
            <a:pPr lvl="1">
              <a:lnSpc>
                <a:spcPct val="120000"/>
              </a:lnSpc>
              <a:spcBef>
                <a:spcPts val="0"/>
              </a:spcBef>
              <a:spcAft>
                <a:spcPts val="100"/>
              </a:spcAft>
            </a:pPr>
            <a:r>
              <a:rPr lang="en-US" dirty="0"/>
              <a:t>RAID 0+1: creates two stripes and mirrors them. (</a:t>
            </a:r>
            <a:r>
              <a:rPr lang="mr-IN" dirty="0"/>
              <a:t>…</a:t>
            </a:r>
            <a:r>
              <a:rPr lang="en-US" dirty="0"/>
              <a:t>)</a:t>
            </a:r>
          </a:p>
          <a:p>
            <a:pPr lvl="1">
              <a:lnSpc>
                <a:spcPct val="120000"/>
              </a:lnSpc>
              <a:spcBef>
                <a:spcPts val="0"/>
              </a:spcBef>
              <a:spcAft>
                <a:spcPts val="100"/>
              </a:spcAft>
            </a:pPr>
            <a:r>
              <a:rPr lang="en-US" dirty="0"/>
              <a:t>RAID 1+0: creates a striped set from a series of mirrored drives. (</a:t>
            </a:r>
            <a:r>
              <a:rPr lang="mr-IN" dirty="0"/>
              <a:t>…</a:t>
            </a:r>
            <a:r>
              <a:rPr lang="en-US" dirty="0"/>
              <a:t>)</a:t>
            </a:r>
          </a:p>
          <a:p>
            <a:pPr lvl="1">
              <a:lnSpc>
                <a:spcPct val="120000"/>
              </a:lnSpc>
              <a:spcBef>
                <a:spcPts val="0"/>
              </a:spcBef>
              <a:spcAft>
                <a:spcPts val="100"/>
              </a:spcAft>
            </a:pPr>
            <a:r>
              <a:rPr lang="en-US" b="1" dirty="0">
                <a:hlinkClick r:id="rId16" tooltip="JBOD"/>
              </a:rPr>
              <a:t>JBOD</a:t>
            </a:r>
            <a:r>
              <a:rPr lang="en-US" b="1" dirty="0"/>
              <a:t> RAID N+N:</a:t>
            </a:r>
            <a:r>
              <a:rPr lang="en-US" dirty="0"/>
              <a:t> With JBOD (</a:t>
            </a:r>
            <a:r>
              <a:rPr lang="en-US" i="1" dirty="0"/>
              <a:t>just a bunch of disks</a:t>
            </a:r>
            <a:r>
              <a:rPr lang="en-US" dirty="0"/>
              <a:t>), (</a:t>
            </a:r>
            <a:r>
              <a:rPr lang="mr-IN" dirty="0"/>
              <a:t>…</a:t>
            </a:r>
            <a:r>
              <a:rPr lang="en-US" dirty="0"/>
              <a:t>)”</a:t>
            </a:r>
          </a:p>
          <a:p>
            <a:pPr lvl="1">
              <a:lnSpc>
                <a:spcPct val="120000"/>
              </a:lnSpc>
              <a:spcBef>
                <a:spcPts val="0"/>
              </a:spcBef>
              <a:spcAft>
                <a:spcPts val="100"/>
              </a:spcAft>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p:txBody>
      </p:sp>
    </p:spTree>
    <p:extLst>
      <p:ext uri="{BB962C8B-B14F-4D97-AF65-F5344CB8AC3E}">
        <p14:creationId xmlns:p14="http://schemas.microsoft.com/office/powerpoint/2010/main" val="2301076509"/>
      </p:ext>
    </p:extLst>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505" y="43367"/>
            <a:ext cx="4542430" cy="387798"/>
          </a:xfrm>
        </p:spPr>
        <p:txBody>
          <a:bodyPr/>
          <a:lstStyle/>
          <a:p>
            <a:pPr algn="l"/>
            <a:r>
              <a:rPr lang="en-US" dirty="0">
                <a:solidFill>
                  <a:schemeClr val="bg1"/>
                </a:solidFill>
              </a:rPr>
              <a:t>RAID-0 and RAID-1</a:t>
            </a:r>
          </a:p>
        </p:txBody>
      </p:sp>
      <p:pic>
        <p:nvPicPr>
          <p:cNvPr id="5" name="Picture 4"/>
          <p:cNvPicPr>
            <a:picLocks noChangeAspect="1"/>
          </p:cNvPicPr>
          <p:nvPr/>
        </p:nvPicPr>
        <p:blipFill>
          <a:blip r:embed="rId2"/>
          <a:stretch>
            <a:fillRect/>
          </a:stretch>
        </p:blipFill>
        <p:spPr>
          <a:xfrm>
            <a:off x="354089" y="2056264"/>
            <a:ext cx="3420300" cy="2566630"/>
          </a:xfrm>
          <a:prstGeom prst="rect">
            <a:avLst/>
          </a:prstGeom>
        </p:spPr>
      </p:pic>
      <p:pic>
        <p:nvPicPr>
          <p:cNvPr id="7" name="Picture 6"/>
          <p:cNvPicPr>
            <a:picLocks noChangeAspect="1"/>
          </p:cNvPicPr>
          <p:nvPr/>
        </p:nvPicPr>
        <p:blipFill>
          <a:blip r:embed="rId3"/>
          <a:stretch>
            <a:fillRect/>
          </a:stretch>
        </p:blipFill>
        <p:spPr>
          <a:xfrm>
            <a:off x="5799546" y="2139611"/>
            <a:ext cx="2287623" cy="2399936"/>
          </a:xfrm>
          <a:prstGeom prst="rect">
            <a:avLst/>
          </a:prstGeom>
        </p:spPr>
      </p:pic>
      <p:sp>
        <p:nvSpPr>
          <p:cNvPr id="8" name="Magnetic Disk 7"/>
          <p:cNvSpPr/>
          <p:nvPr/>
        </p:nvSpPr>
        <p:spPr>
          <a:xfrm>
            <a:off x="1064482" y="1352550"/>
            <a:ext cx="1999515" cy="6232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1F497D"/>
                </a:solidFill>
                <a:effectLst/>
                <a:uLnTx/>
                <a:uFillTx/>
                <a:latin typeface="Calibri"/>
                <a:ea typeface="ＭＳ Ｐゴシック" charset="-128"/>
                <a:cs typeface="+mn-cs"/>
              </a:rPr>
              <a:t>Single “Fast” Disk</a:t>
            </a:r>
          </a:p>
        </p:txBody>
      </p:sp>
      <p:sp>
        <p:nvSpPr>
          <p:cNvPr id="9" name="Magnetic Disk 8"/>
          <p:cNvSpPr/>
          <p:nvPr/>
        </p:nvSpPr>
        <p:spPr>
          <a:xfrm>
            <a:off x="5943600" y="1352550"/>
            <a:ext cx="1999515" cy="6232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1F497D"/>
                </a:solidFill>
                <a:effectLst/>
                <a:uLnTx/>
                <a:uFillTx/>
                <a:latin typeface="Calibri"/>
                <a:ea typeface="ＭＳ Ｐゴシック" charset="-128"/>
                <a:cs typeface="+mn-cs"/>
              </a:rPr>
              <a:t>Single “Reliable” Disk</a:t>
            </a:r>
          </a:p>
        </p:txBody>
      </p:sp>
      <p:sp>
        <p:nvSpPr>
          <p:cNvPr id="10" name="TextBox 9"/>
          <p:cNvSpPr txBox="1"/>
          <p:nvPr/>
        </p:nvSpPr>
        <p:spPr>
          <a:xfrm>
            <a:off x="1607039" y="601923"/>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Two physical disks make</a:t>
            </a:r>
            <a:b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one single, logical </a:t>
            </a:r>
            <a:r>
              <a:rPr kumimoji="0" lang="en-US" sz="1400" b="1" i="0" u="none" strike="noStrike" kern="1200" cap="none" spc="0" normalizeH="0" baseline="0" noProof="0" dirty="0">
                <a:ln>
                  <a:noFill/>
                </a:ln>
                <a:solidFill>
                  <a:prstClr val="black"/>
                </a:solidFill>
                <a:effectLst/>
                <a:uLnTx/>
                <a:uFillTx/>
                <a:latin typeface="Calibri"/>
                <a:ea typeface="ＭＳ Ｐゴシック" charset="-128"/>
                <a:cs typeface="+mn-cs"/>
              </a:rPr>
              <a:t>fast</a:t>
            </a: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 disk</a:t>
            </a:r>
          </a:p>
        </p:txBody>
      </p:sp>
      <p:sp>
        <p:nvSpPr>
          <p:cNvPr id="11" name="TextBox 10"/>
          <p:cNvSpPr txBox="1"/>
          <p:nvPr/>
        </p:nvSpPr>
        <p:spPr>
          <a:xfrm>
            <a:off x="6486157" y="601923"/>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Two physical disks make</a:t>
            </a:r>
            <a:b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one single, logical </a:t>
            </a:r>
            <a:r>
              <a:rPr kumimoji="0" lang="en-US" sz="1400" b="1" i="0" u="none" strike="noStrike" kern="1200" cap="none" spc="0" normalizeH="0" baseline="0" noProof="0" dirty="0">
                <a:ln>
                  <a:noFill/>
                </a:ln>
                <a:solidFill>
                  <a:prstClr val="black"/>
                </a:solidFill>
                <a:effectLst/>
                <a:uLnTx/>
                <a:uFillTx/>
                <a:latin typeface="Calibri"/>
                <a:ea typeface="ＭＳ Ｐゴシック" charset="-128"/>
                <a:cs typeface="+mn-cs"/>
              </a:rPr>
              <a:t>reliable</a:t>
            </a: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 disk</a:t>
            </a:r>
          </a:p>
        </p:txBody>
      </p:sp>
    </p:spTree>
    <p:extLst>
      <p:ext uri="{BB962C8B-B14F-4D97-AF65-F5344CB8AC3E}">
        <p14:creationId xmlns:p14="http://schemas.microsoft.com/office/powerpoint/2010/main" val="1111065958"/>
      </p:ext>
    </p:extLst>
  </p:cSld>
  <p:clrMapOvr>
    <a:masterClrMapping/>
  </p:clrMapOvr>
  <p:transition spd="med">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7150"/>
            <a:ext cx="8239126" cy="387798"/>
          </a:xfrm>
        </p:spPr>
        <p:txBody>
          <a:bodyPr/>
          <a:lstStyle/>
          <a:p>
            <a:pPr algn="l"/>
            <a:r>
              <a:rPr lang="en-US" dirty="0">
                <a:solidFill>
                  <a:schemeClr val="bg1"/>
                </a:solidFill>
              </a:rPr>
              <a:t>Mixed RAID Modes</a:t>
            </a:r>
          </a:p>
        </p:txBody>
      </p:sp>
      <p:pic>
        <p:nvPicPr>
          <p:cNvPr id="7" name="Picture 6"/>
          <p:cNvPicPr>
            <a:picLocks noChangeAspect="1"/>
          </p:cNvPicPr>
          <p:nvPr/>
        </p:nvPicPr>
        <p:blipFill>
          <a:blip r:embed="rId2"/>
          <a:stretch>
            <a:fillRect/>
          </a:stretch>
        </p:blipFill>
        <p:spPr>
          <a:xfrm>
            <a:off x="1155424" y="633666"/>
            <a:ext cx="3920987" cy="3920987"/>
          </a:xfrm>
          <a:prstGeom prst="rect">
            <a:avLst/>
          </a:prstGeom>
        </p:spPr>
      </p:pic>
      <p:sp>
        <p:nvSpPr>
          <p:cNvPr id="8" name="TextBox 7"/>
          <p:cNvSpPr txBox="1"/>
          <p:nvPr/>
        </p:nvSpPr>
        <p:spPr>
          <a:xfrm>
            <a:off x="5903844" y="1361661"/>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ＭＳ Ｐゴシック" charset="-128"/>
                <a:cs typeface="+mn-cs"/>
              </a:rPr>
              <a:t>Stripe</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ＭＳ Ｐゴシック" charset="-128"/>
                <a:cs typeface="+mn-cs"/>
              </a:rPr>
              <a:t>And</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ＭＳ Ｐゴシック" charset="-128"/>
                <a:cs typeface="+mn-cs"/>
              </a:rPr>
              <a:t>Mirror</a:t>
            </a:r>
          </a:p>
        </p:txBody>
      </p:sp>
    </p:spTree>
    <p:extLst>
      <p:ext uri="{BB962C8B-B14F-4D97-AF65-F5344CB8AC3E}">
        <p14:creationId xmlns:p14="http://schemas.microsoft.com/office/powerpoint/2010/main" val="2213778314"/>
      </p:ext>
    </p:extLst>
  </p:cSld>
  <p:clrMapOvr>
    <a:masterClrMapping/>
  </p:clrMapOvr>
  <p:transition spd="med">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790" y="17650"/>
            <a:ext cx="8279946" cy="387798"/>
          </a:xfrm>
        </p:spPr>
        <p:txBody>
          <a:bodyPr/>
          <a:lstStyle/>
          <a:p>
            <a:pPr algn="l"/>
            <a:r>
              <a:rPr lang="en-US" dirty="0">
                <a:solidFill>
                  <a:schemeClr val="bg1"/>
                </a:solidFill>
              </a:rPr>
              <a:t>RAID-5</a:t>
            </a:r>
          </a:p>
        </p:txBody>
      </p:sp>
      <p:sp>
        <p:nvSpPr>
          <p:cNvPr id="13" name="Content Placeholder 12"/>
          <p:cNvSpPr>
            <a:spLocks noGrp="1"/>
          </p:cNvSpPr>
          <p:nvPr>
            <p:ph sz="half" idx="1"/>
          </p:nvPr>
        </p:nvSpPr>
        <p:spPr>
          <a:xfrm>
            <a:off x="293426" y="671995"/>
            <a:ext cx="4913319" cy="3843249"/>
          </a:xfrm>
        </p:spPr>
        <p:txBody>
          <a:bodyPr>
            <a:normAutofit fontScale="62500" lnSpcReduction="20000"/>
          </a:bodyPr>
          <a:lstStyle/>
          <a:p>
            <a:pPr>
              <a:lnSpc>
                <a:spcPct val="120000"/>
              </a:lnSpc>
              <a:spcBef>
                <a:spcPts val="0"/>
              </a:spcBef>
              <a:spcAft>
                <a:spcPts val="200"/>
              </a:spcAft>
            </a:pPr>
            <a:r>
              <a:rPr lang="en-US" dirty="0"/>
              <a:t>Improved performance through parallelism</a:t>
            </a:r>
          </a:p>
          <a:p>
            <a:pPr lvl="1">
              <a:lnSpc>
                <a:spcPct val="120000"/>
              </a:lnSpc>
              <a:spcBef>
                <a:spcPts val="0"/>
              </a:spcBef>
              <a:spcAft>
                <a:spcPts val="200"/>
              </a:spcAft>
            </a:pPr>
            <a:r>
              <a:rPr lang="en-US" dirty="0"/>
              <a:t>Rotation/seek</a:t>
            </a:r>
          </a:p>
          <a:p>
            <a:pPr lvl="1">
              <a:lnSpc>
                <a:spcPct val="120000"/>
              </a:lnSpc>
              <a:spcBef>
                <a:spcPts val="0"/>
              </a:spcBef>
              <a:spcAft>
                <a:spcPts val="200"/>
              </a:spcAft>
            </a:pPr>
            <a:r>
              <a:rPr lang="en-US" dirty="0"/>
              <a:t>Transfer</a:t>
            </a:r>
          </a:p>
          <a:p>
            <a:pPr>
              <a:lnSpc>
                <a:spcPct val="120000"/>
              </a:lnSpc>
              <a:spcBef>
                <a:spcPts val="0"/>
              </a:spcBef>
              <a:spcAft>
                <a:spcPts val="200"/>
              </a:spcAft>
            </a:pPr>
            <a:r>
              <a:rPr lang="en-US" dirty="0"/>
              <a:t>Availability uses </a:t>
            </a:r>
            <a:r>
              <a:rPr lang="en-US" i="1" dirty="0"/>
              <a:t>parity blocks</a:t>
            </a:r>
          </a:p>
          <a:p>
            <a:pPr lvl="1">
              <a:lnSpc>
                <a:spcPct val="120000"/>
              </a:lnSpc>
              <a:spcBef>
                <a:spcPts val="0"/>
              </a:spcBef>
              <a:spcAft>
                <a:spcPts val="200"/>
              </a:spcAft>
            </a:pPr>
            <a:r>
              <a:rPr lang="en-US" dirty="0"/>
              <a:t>Suppose I have 4 different data blocks on the logical</a:t>
            </a:r>
            <a:br>
              <a:rPr lang="en-US" dirty="0"/>
            </a:br>
            <a:r>
              <a:rPr lang="en-US" dirty="0"/>
              <a:t>drive A: A1, A2, A3, A4.</a:t>
            </a:r>
          </a:p>
          <a:p>
            <a:pPr lvl="1">
              <a:lnSpc>
                <a:spcPct val="120000"/>
              </a:lnSpc>
              <a:spcBef>
                <a:spcPts val="0"/>
              </a:spcBef>
              <a:spcAft>
                <a:spcPts val="200"/>
              </a:spcAft>
            </a:pPr>
            <a:r>
              <a:rPr lang="en-US" dirty="0"/>
              <a:t>Parity function: </a:t>
            </a:r>
            <a:r>
              <a:rPr lang="en-US" b="1" dirty="0" err="1"/>
              <a:t>Ap</a:t>
            </a:r>
            <a:r>
              <a:rPr lang="en-US" dirty="0"/>
              <a:t> = P(A1,A2,A3,A4)</a:t>
            </a:r>
          </a:p>
          <a:p>
            <a:pPr lvl="1">
              <a:lnSpc>
                <a:spcPct val="120000"/>
              </a:lnSpc>
              <a:spcBef>
                <a:spcPts val="0"/>
              </a:spcBef>
              <a:spcAft>
                <a:spcPts val="200"/>
              </a:spcAft>
            </a:pPr>
            <a:r>
              <a:rPr lang="en-US" dirty="0"/>
              <a:t>Recovery function: A2=R(</a:t>
            </a:r>
            <a:r>
              <a:rPr lang="en-US" b="1" dirty="0"/>
              <a:t>Ap</a:t>
            </a:r>
            <a:r>
              <a:rPr lang="en-US" dirty="0"/>
              <a:t>,A1,A3,A4)</a:t>
            </a:r>
          </a:p>
          <a:p>
            <a:pPr>
              <a:lnSpc>
                <a:spcPct val="120000"/>
              </a:lnSpc>
              <a:spcBef>
                <a:spcPts val="0"/>
              </a:spcBef>
              <a:spcAft>
                <a:spcPts val="200"/>
              </a:spcAft>
            </a:pPr>
            <a:r>
              <a:rPr lang="en-US" dirty="0"/>
              <a:t>During normal operations:</a:t>
            </a:r>
          </a:p>
          <a:p>
            <a:pPr lvl="1">
              <a:lnSpc>
                <a:spcPct val="120000"/>
              </a:lnSpc>
              <a:spcBef>
                <a:spcPts val="0"/>
              </a:spcBef>
              <a:spcAft>
                <a:spcPts val="200"/>
              </a:spcAft>
            </a:pPr>
            <a:r>
              <a:rPr lang="en-US" dirty="0"/>
              <a:t>Read processing simply retrieves block.</a:t>
            </a:r>
          </a:p>
          <a:p>
            <a:pPr lvl="1">
              <a:lnSpc>
                <a:spcPct val="120000"/>
              </a:lnSpc>
              <a:spcBef>
                <a:spcPts val="0"/>
              </a:spcBef>
              <a:spcAft>
                <a:spcPts val="200"/>
              </a:spcAft>
            </a:pPr>
            <a:r>
              <a:rPr lang="en-US" dirty="0"/>
              <a:t>Write processing of A2 updates A2 and </a:t>
            </a:r>
            <a:r>
              <a:rPr lang="en-US" dirty="0" err="1"/>
              <a:t>Ap</a:t>
            </a:r>
            <a:endParaRPr lang="en-US" dirty="0"/>
          </a:p>
          <a:p>
            <a:pPr>
              <a:lnSpc>
                <a:spcPct val="120000"/>
              </a:lnSpc>
              <a:spcBef>
                <a:spcPts val="0"/>
              </a:spcBef>
              <a:spcAft>
                <a:spcPts val="200"/>
              </a:spcAft>
            </a:pPr>
            <a:r>
              <a:rPr lang="en-US" dirty="0"/>
              <a:t>If an individual disk fails, the RAID</a:t>
            </a:r>
          </a:p>
          <a:p>
            <a:pPr lvl="1">
              <a:lnSpc>
                <a:spcPct val="120000"/>
              </a:lnSpc>
              <a:spcBef>
                <a:spcPts val="0"/>
              </a:spcBef>
              <a:spcAft>
                <a:spcPts val="200"/>
              </a:spcAft>
            </a:pPr>
            <a:r>
              <a:rPr lang="en-US" dirty="0"/>
              <a:t>Read</a:t>
            </a:r>
          </a:p>
          <a:p>
            <a:pPr lvl="2">
              <a:lnSpc>
                <a:spcPct val="120000"/>
              </a:lnSpc>
              <a:spcBef>
                <a:spcPts val="0"/>
              </a:spcBef>
              <a:spcAft>
                <a:spcPts val="200"/>
              </a:spcAft>
            </a:pPr>
            <a:r>
              <a:rPr lang="en-US" dirty="0"/>
              <a:t>Continues to function for reads on non-missing blocks.</a:t>
            </a:r>
          </a:p>
          <a:p>
            <a:pPr lvl="2">
              <a:lnSpc>
                <a:spcPct val="120000"/>
              </a:lnSpc>
              <a:spcBef>
                <a:spcPts val="0"/>
              </a:spcBef>
              <a:spcAft>
                <a:spcPts val="200"/>
              </a:spcAft>
            </a:pPr>
            <a:r>
              <a:rPr lang="en-US" dirty="0"/>
              <a:t>Implements read on missing block by recalculating value.</a:t>
            </a:r>
          </a:p>
          <a:p>
            <a:pPr lvl="1">
              <a:lnSpc>
                <a:spcPct val="120000"/>
              </a:lnSpc>
              <a:spcBef>
                <a:spcPts val="0"/>
              </a:spcBef>
              <a:spcAft>
                <a:spcPts val="200"/>
              </a:spcAft>
            </a:pPr>
            <a:r>
              <a:rPr lang="en-US" dirty="0"/>
              <a:t>Write</a:t>
            </a:r>
          </a:p>
          <a:p>
            <a:pPr lvl="2">
              <a:lnSpc>
                <a:spcPct val="120000"/>
              </a:lnSpc>
              <a:spcBef>
                <a:spcPts val="0"/>
              </a:spcBef>
              <a:spcAft>
                <a:spcPts val="200"/>
              </a:spcAft>
            </a:pPr>
            <a:r>
              <a:rPr lang="en-US" dirty="0"/>
              <a:t>Updates block and parity block for non-missing blocks.</a:t>
            </a:r>
          </a:p>
          <a:p>
            <a:pPr lvl="2">
              <a:lnSpc>
                <a:spcPct val="120000"/>
              </a:lnSpc>
              <a:spcBef>
                <a:spcPts val="0"/>
              </a:spcBef>
              <a:spcAft>
                <a:spcPts val="200"/>
              </a:spcAft>
            </a:pPr>
            <a:r>
              <a:rPr lang="en-US" dirty="0"/>
              <a:t>Computes missing block, and calculates parity based on old and new value.</a:t>
            </a:r>
          </a:p>
          <a:p>
            <a:pPr lvl="1">
              <a:lnSpc>
                <a:spcPct val="120000"/>
              </a:lnSpc>
              <a:spcBef>
                <a:spcPts val="0"/>
              </a:spcBef>
              <a:spcAft>
                <a:spcPts val="200"/>
              </a:spcAft>
            </a:pPr>
            <a:r>
              <a:rPr lang="en-US" dirty="0"/>
              <a:t>Over time</a:t>
            </a:r>
          </a:p>
          <a:p>
            <a:pPr lvl="2">
              <a:lnSpc>
                <a:spcPct val="120000"/>
              </a:lnSpc>
              <a:spcBef>
                <a:spcPts val="0"/>
              </a:spcBef>
              <a:spcAft>
                <a:spcPts val="200"/>
              </a:spcAft>
            </a:pPr>
            <a:r>
              <a:rPr lang="en-US" dirty="0"/>
              <a:t>“Hot Swap” the failed disk.</a:t>
            </a:r>
          </a:p>
          <a:p>
            <a:pPr lvl="2">
              <a:lnSpc>
                <a:spcPct val="120000"/>
              </a:lnSpc>
              <a:spcBef>
                <a:spcPts val="0"/>
              </a:spcBef>
              <a:spcAft>
                <a:spcPts val="200"/>
              </a:spcAft>
            </a:pPr>
            <a:r>
              <a:rPr lang="en-US" dirty="0"/>
              <a:t>Rebuild the missing data from values and parity.</a:t>
            </a:r>
          </a:p>
        </p:txBody>
      </p:sp>
      <p:pic>
        <p:nvPicPr>
          <p:cNvPr id="3" name="Picture 2"/>
          <p:cNvPicPr>
            <a:picLocks noChangeAspect="1"/>
          </p:cNvPicPr>
          <p:nvPr/>
        </p:nvPicPr>
        <p:blipFill>
          <a:blip r:embed="rId2"/>
          <a:stretch>
            <a:fillRect/>
          </a:stretch>
        </p:blipFill>
        <p:spPr>
          <a:xfrm>
            <a:off x="5206745" y="2792678"/>
            <a:ext cx="3578936" cy="1870282"/>
          </a:xfrm>
          <a:prstGeom prst="rect">
            <a:avLst/>
          </a:prstGeom>
        </p:spPr>
      </p:pic>
      <p:grpSp>
        <p:nvGrpSpPr>
          <p:cNvPr id="11" name="Group 10"/>
          <p:cNvGrpSpPr/>
          <p:nvPr/>
        </p:nvGrpSpPr>
        <p:grpSpPr>
          <a:xfrm>
            <a:off x="5206745" y="1464647"/>
            <a:ext cx="3578936" cy="1112088"/>
            <a:chOff x="5247565" y="1613950"/>
            <a:chExt cx="3578936" cy="1112088"/>
          </a:xfrm>
        </p:grpSpPr>
        <p:sp>
          <p:nvSpPr>
            <p:cNvPr id="4" name="Magnetic Disk 3"/>
            <p:cNvSpPr/>
            <p:nvPr/>
          </p:nvSpPr>
          <p:spPr>
            <a:xfrm>
              <a:off x="5247565"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A</a:t>
              </a:r>
            </a:p>
          </p:txBody>
        </p:sp>
        <p:sp>
          <p:nvSpPr>
            <p:cNvPr id="5" name="Magnetic Disk 4"/>
            <p:cNvSpPr/>
            <p:nvPr/>
          </p:nvSpPr>
          <p:spPr>
            <a:xfrm>
              <a:off x="5997292"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B</a:t>
              </a:r>
            </a:p>
          </p:txBody>
        </p:sp>
        <p:sp>
          <p:nvSpPr>
            <p:cNvPr id="6" name="Magnetic Disk 5"/>
            <p:cNvSpPr/>
            <p:nvPr/>
          </p:nvSpPr>
          <p:spPr>
            <a:xfrm>
              <a:off x="6747019"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C</a:t>
              </a:r>
            </a:p>
          </p:txBody>
        </p:sp>
        <p:sp>
          <p:nvSpPr>
            <p:cNvPr id="7" name="Magnetic Disk 6"/>
            <p:cNvSpPr/>
            <p:nvPr/>
          </p:nvSpPr>
          <p:spPr>
            <a:xfrm>
              <a:off x="7496746"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D</a:t>
              </a:r>
            </a:p>
          </p:txBody>
        </p:sp>
        <p:sp>
          <p:nvSpPr>
            <p:cNvPr id="8" name="Magnetic Disk 7"/>
            <p:cNvSpPr/>
            <p:nvPr/>
          </p:nvSpPr>
          <p:spPr>
            <a:xfrm>
              <a:off x="8246472"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E</a:t>
              </a:r>
            </a:p>
          </p:txBody>
        </p:sp>
      </p:grpSp>
      <p:sp>
        <p:nvSpPr>
          <p:cNvPr id="9" name="Magnetic Disk 8"/>
          <p:cNvSpPr/>
          <p:nvPr/>
        </p:nvSpPr>
        <p:spPr>
          <a:xfrm>
            <a:off x="5128782" y="34916"/>
            <a:ext cx="3567591"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One Big Logical Disk</a:t>
            </a:r>
          </a:p>
        </p:txBody>
      </p:sp>
      <p:sp>
        <p:nvSpPr>
          <p:cNvPr id="10" name="TextBox 9"/>
          <p:cNvSpPr txBox="1"/>
          <p:nvPr/>
        </p:nvSpPr>
        <p:spPr>
          <a:xfrm>
            <a:off x="4944191" y="1141863"/>
            <a:ext cx="1053101"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Is actually 5 smaller “logical” disks.</a:t>
            </a:r>
          </a:p>
        </p:txBody>
      </p:sp>
      <p:sp>
        <p:nvSpPr>
          <p:cNvPr id="12" name="TextBox 11"/>
          <p:cNvSpPr txBox="1"/>
          <p:nvPr/>
        </p:nvSpPr>
        <p:spPr>
          <a:xfrm>
            <a:off x="4944191" y="2631589"/>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Logical disk data spread over 5 physical disks.</a:t>
            </a:r>
          </a:p>
        </p:txBody>
      </p:sp>
    </p:spTree>
    <p:extLst>
      <p:ext uri="{BB962C8B-B14F-4D97-AF65-F5344CB8AC3E}">
        <p14:creationId xmlns:p14="http://schemas.microsoft.com/office/powerpoint/2010/main" val="3919506870"/>
      </p:ext>
    </p:extLst>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75"/>
            <a:ext cx="8279946" cy="387798"/>
          </a:xfrm>
        </p:spPr>
        <p:txBody>
          <a:bodyPr/>
          <a:lstStyle/>
          <a:p>
            <a:pPr algn="l"/>
            <a:r>
              <a:rPr lang="en-US" dirty="0">
                <a:solidFill>
                  <a:schemeClr val="bg1"/>
                </a:solidFill>
              </a:rPr>
              <a:t>Very Simple Parity Example</a:t>
            </a:r>
          </a:p>
        </p:txBody>
      </p:sp>
      <p:sp>
        <p:nvSpPr>
          <p:cNvPr id="3" name="Content Placeholder 2"/>
          <p:cNvSpPr>
            <a:spLocks noGrp="1"/>
          </p:cNvSpPr>
          <p:nvPr>
            <p:ph sz="half" idx="1"/>
          </p:nvPr>
        </p:nvSpPr>
        <p:spPr>
          <a:xfrm>
            <a:off x="457200" y="969264"/>
            <a:ext cx="8357616" cy="3545980"/>
          </a:xfrm>
        </p:spPr>
        <p:txBody>
          <a:bodyPr>
            <a:normAutofit fontScale="92500" lnSpcReduction="10000"/>
          </a:bodyPr>
          <a:lstStyle/>
          <a:p>
            <a:r>
              <a:rPr lang="en-US" dirty="0"/>
              <a:t>Even-Odd Parity</a:t>
            </a:r>
          </a:p>
          <a:p>
            <a:pPr lvl="1"/>
            <a:r>
              <a:rPr lang="en-US" dirty="0"/>
              <a:t>b[</a:t>
            </a:r>
            <a:r>
              <a:rPr lang="en-US" dirty="0" err="1"/>
              <a:t>i</a:t>
            </a:r>
            <a:r>
              <a:rPr lang="en-US" dirty="0"/>
              <a:t>] is an array of bits (0 or 1)</a:t>
            </a:r>
          </a:p>
          <a:p>
            <a:pPr lvl="1"/>
            <a:r>
              <a:rPr lang="en-US" dirty="0"/>
              <a:t>P(b[</a:t>
            </a:r>
            <a:r>
              <a:rPr lang="en-US" dirty="0" err="1"/>
              <a:t>i</a:t>
            </a:r>
            <a:r>
              <a:rPr lang="en-US" dirty="0"/>
              <a:t>]) =</a:t>
            </a:r>
          </a:p>
          <a:p>
            <a:pPr lvl="2"/>
            <a:r>
              <a:rPr lang="en-US" dirty="0"/>
              <a:t>0 is an even number of bits = 1. {P([0,1,1,0,1,1])= 0</a:t>
            </a:r>
          </a:p>
          <a:p>
            <a:pPr lvl="2"/>
            <a:r>
              <a:rPr lang="en-US" dirty="0"/>
              <a:t>1 if an odd number of bits = 1. {P(0,0,1,0,1,1]= 1</a:t>
            </a:r>
          </a:p>
          <a:p>
            <a:pPr lvl="1"/>
            <a:r>
              <a:rPr lang="en-US" dirty="0"/>
              <a:t>Given an array with one missing bit and the parity bit, I can re-compute the missing bit.</a:t>
            </a:r>
          </a:p>
          <a:p>
            <a:pPr lvl="2"/>
            <a:r>
              <a:rPr lang="en-US" dirty="0"/>
              <a:t>Case 1: [0,?,1,0,1,1] has P=0. There must be an EVEN number of ones and ?=1.</a:t>
            </a:r>
          </a:p>
          <a:p>
            <a:pPr lvl="2"/>
            <a:r>
              <a:rPr lang="en-US" dirty="0"/>
              <a:t>Case 2: [0,?,1,0,1,1] has P=1. There must be an ODD number of ones and ?=0.</a:t>
            </a:r>
          </a:p>
          <a:p>
            <a:r>
              <a:rPr lang="en-US" dirty="0"/>
              <a:t>Block Parity applies this to a set of blocks bitwise</a:t>
            </a:r>
          </a:p>
          <a:p>
            <a:pPr lvl="1"/>
            <a:r>
              <a:rPr lang="en-US" dirty="0"/>
              <a:t>A1=[0,1,0,0,1,1]</a:t>
            </a:r>
          </a:p>
          <a:p>
            <a:pPr lvl="1"/>
            <a:r>
              <a:rPr lang="en-US" dirty="0"/>
              <a:t>A2=[1,1,1,0,0,0]</a:t>
            </a:r>
          </a:p>
          <a:p>
            <a:pPr lvl="1"/>
            <a:r>
              <a:rPr lang="en-US" dirty="0"/>
              <a:t>A3=[0,0,0,1,0,1]</a:t>
            </a:r>
          </a:p>
          <a:p>
            <a:pPr lvl="1"/>
            <a:r>
              <a:rPr lang="en-US" dirty="0"/>
              <a:t>Pa=[1,0,1,1,1,0]</a:t>
            </a:r>
          </a:p>
          <a:p>
            <a:pPr lvl="2"/>
            <a:endParaRPr lang="en-US" dirty="0"/>
          </a:p>
          <a:p>
            <a:pPr lvl="1"/>
            <a:endParaRPr lang="en-US" dirty="0"/>
          </a:p>
        </p:txBody>
      </p:sp>
      <p:sp>
        <p:nvSpPr>
          <p:cNvPr id="5" name="Rectangle 4"/>
          <p:cNvSpPr/>
          <p:nvPr/>
        </p:nvSpPr>
        <p:spPr>
          <a:xfrm>
            <a:off x="1589964" y="3475812"/>
            <a:ext cx="170597" cy="689212"/>
          </a:xfrm>
          <a:prstGeom prst="rect">
            <a:avLst/>
          </a:prstGeom>
          <a:noFill/>
          <a:ln w="38100">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6" name="Rectangle 5"/>
          <p:cNvSpPr/>
          <p:nvPr/>
        </p:nvSpPr>
        <p:spPr>
          <a:xfrm>
            <a:off x="1582003" y="4171950"/>
            <a:ext cx="170597" cy="191014"/>
          </a:xfrm>
          <a:prstGeom prst="rect">
            <a:avLst/>
          </a:prstGeom>
          <a:noFill/>
          <a:ln w="38100">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7" name="Right Brace 6"/>
          <p:cNvSpPr/>
          <p:nvPr/>
        </p:nvSpPr>
        <p:spPr>
          <a:xfrm>
            <a:off x="2565779" y="3411995"/>
            <a:ext cx="368489" cy="1076008"/>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7"/>
          <p:cNvSpPr txBox="1"/>
          <p:nvPr/>
        </p:nvSpPr>
        <p:spPr>
          <a:xfrm>
            <a:off x="4107977" y="3723631"/>
            <a:ext cx="3719015"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If I am missing a block and have the parity block,</a:t>
            </a:r>
            <a:b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br>
            <a: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I can re-compute the missing block bitwise from</a:t>
            </a:r>
            <a:b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br>
            <a: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remaining blocks and parity block. </a:t>
            </a:r>
            <a:endPar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p:sp>
        <p:nvSpPr>
          <p:cNvPr id="9" name="Rectangle 8"/>
          <p:cNvSpPr/>
          <p:nvPr/>
        </p:nvSpPr>
        <p:spPr>
          <a:xfrm>
            <a:off x="3355858" y="3719166"/>
            <a:ext cx="513282" cy="461665"/>
          </a:xfrm>
          <a:prstGeom prst="rect">
            <a:avLst/>
          </a:prstGeom>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17683375"/>
      </p:ext>
    </p:extLst>
  </p:cSld>
  <p:clrMapOvr>
    <a:masterClrMapping/>
  </p:clrMapOvr>
  <p:transition spd="med">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B6035C87-35FA-374A-9083-75575E10BC47}"/>
              </a:ext>
            </a:extLst>
          </p:cNvPr>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Data Storage Structures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(Database Systems Concepts, V7, Ch. 13)</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9FE77702-7C5A-C543-B502-B5A2FAE8D4C2}"/>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39</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8: No SQL Intro, Module II Intro</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spTree>
    <p:extLst>
      <p:ext uri="{BB962C8B-B14F-4D97-AF65-F5344CB8AC3E}">
        <p14:creationId xmlns:p14="http://schemas.microsoft.com/office/powerpoint/2010/main" val="3725698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5DBF6A-9432-5E42-B0BF-E5F9C61D3A4F}"/>
              </a:ext>
            </a:extLst>
          </p:cNvPr>
          <p:cNvSpPr>
            <a:spLocks noGrp="1"/>
          </p:cNvSpPr>
          <p:nvPr>
            <p:ph idx="1"/>
          </p:nvPr>
        </p:nvSpPr>
        <p:spPr>
          <a:xfrm>
            <a:off x="141766" y="590550"/>
            <a:ext cx="8915400" cy="3962400"/>
          </a:xfrm>
        </p:spPr>
        <p:txBody>
          <a:bodyPr/>
          <a:lstStyle/>
          <a:p>
            <a:r>
              <a:rPr lang="en-US" dirty="0"/>
              <a:t>Agenda update – Parallel coverage of</a:t>
            </a:r>
          </a:p>
          <a:p>
            <a:pPr lvl="1"/>
            <a:r>
              <a:rPr lang="en-US" dirty="0"/>
              <a:t>Module II: DBMS internal architecture and implementation.</a:t>
            </a:r>
          </a:p>
          <a:p>
            <a:pPr lvl="1"/>
            <a:r>
              <a:rPr lang="en-US" dirty="0"/>
              <a:t>Module III: NoSQL.</a:t>
            </a:r>
          </a:p>
          <a:p>
            <a:r>
              <a:rPr lang="en-US" dirty="0"/>
              <a:t>Module II:</a:t>
            </a:r>
          </a:p>
          <a:p>
            <a:pPr lvl="1"/>
            <a:r>
              <a:rPr lang="en-US" dirty="0"/>
              <a:t>Overview.</a:t>
            </a:r>
          </a:p>
          <a:p>
            <a:pPr lvl="1"/>
            <a:r>
              <a:rPr lang="en-US" dirty="0"/>
              <a:t>Major subsystems summary.</a:t>
            </a:r>
          </a:p>
          <a:p>
            <a:pPr lvl="1"/>
            <a:r>
              <a:rPr lang="en-US" dirty="0"/>
              <a:t>Database disks and files.</a:t>
            </a:r>
          </a:p>
          <a:p>
            <a:r>
              <a:rPr lang="en-US" dirty="0"/>
              <a:t>Module III:</a:t>
            </a:r>
          </a:p>
          <a:p>
            <a:pPr lvl="1"/>
            <a:r>
              <a:rPr lang="en-US" dirty="0"/>
              <a:t>Overview and NoSQL concepts.</a:t>
            </a:r>
          </a:p>
          <a:p>
            <a:pPr lvl="1"/>
            <a:r>
              <a:rPr lang="en-US" dirty="0"/>
              <a:t>Graph databases and Neo4j.</a:t>
            </a:r>
          </a:p>
          <a:p>
            <a:r>
              <a:rPr lang="en-US" dirty="0"/>
              <a:t>HW 3/Project specification and discussion.</a:t>
            </a:r>
          </a:p>
        </p:txBody>
      </p:sp>
      <p:sp>
        <p:nvSpPr>
          <p:cNvPr id="3" name="Title 2">
            <a:extLst>
              <a:ext uri="{FF2B5EF4-FFF2-40B4-BE49-F238E27FC236}">
                <a16:creationId xmlns:a16="http://schemas.microsoft.com/office/drawing/2014/main" id="{B55A8FB9-53B3-8642-A20B-04417FEFFBB4}"/>
              </a:ext>
            </a:extLst>
          </p:cNvPr>
          <p:cNvSpPr>
            <a:spLocks noGrp="1"/>
          </p:cNvSpPr>
          <p:nvPr>
            <p:ph type="title"/>
          </p:nvPr>
        </p:nvSpPr>
        <p:spPr/>
        <p:txBody>
          <a:bodyPr/>
          <a:lstStyle/>
          <a:p>
            <a:r>
              <a:rPr lang="en-US" dirty="0"/>
              <a:t>Today’s Contents</a:t>
            </a:r>
          </a:p>
        </p:txBody>
      </p:sp>
      <p:sp>
        <p:nvSpPr>
          <p:cNvPr id="4" name="Right Brace 3">
            <a:extLst>
              <a:ext uri="{FF2B5EF4-FFF2-40B4-BE49-F238E27FC236}">
                <a16:creationId xmlns:a16="http://schemas.microsoft.com/office/drawing/2014/main" id="{81E94D3F-5990-9F41-9F01-FB72B82805A5}"/>
              </a:ext>
            </a:extLst>
          </p:cNvPr>
          <p:cNvSpPr/>
          <p:nvPr/>
        </p:nvSpPr>
        <p:spPr>
          <a:xfrm>
            <a:off x="6324600" y="590550"/>
            <a:ext cx="914400" cy="9906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BDFBA347-B15F-8B42-A467-6426160BFAE6}"/>
              </a:ext>
            </a:extLst>
          </p:cNvPr>
          <p:cNvSpPr txBox="1"/>
          <p:nvPr/>
        </p:nvSpPr>
        <p:spPr>
          <a:xfrm>
            <a:off x="4466950" y="1931135"/>
            <a:ext cx="4618476" cy="1631216"/>
          </a:xfrm>
          <a:prstGeom prst="rect">
            <a:avLst/>
          </a:prstGeom>
          <a:noFill/>
        </p:spPr>
        <p:txBody>
          <a:bodyPr wrap="square" rtlCol="0">
            <a:spAutoFit/>
          </a:bodyPr>
          <a:lstStyle/>
          <a:p>
            <a:r>
              <a:rPr lang="en-US" dirty="0"/>
              <a:t>I am going to cover module II in chunks over multiple lectures:</a:t>
            </a:r>
          </a:p>
          <a:p>
            <a:pPr marL="742950" lvl="1" indent="-285750">
              <a:buFont typeface="Arial" panose="020B0604020202020204" pitchFamily="34" charset="0"/>
              <a:buChar char="•"/>
            </a:pPr>
            <a:r>
              <a:rPr lang="en-US" sz="1600" dirty="0"/>
              <a:t>Material is on the </a:t>
            </a:r>
            <a:r>
              <a:rPr lang="en-US" sz="1600" i="1" dirty="0"/>
              <a:t>required</a:t>
            </a:r>
            <a:r>
              <a:rPr lang="en-US" sz="1600" dirty="0"/>
              <a:t> syllabus.</a:t>
            </a:r>
          </a:p>
          <a:p>
            <a:pPr marL="742950" lvl="1" indent="-285750">
              <a:buFont typeface="Arial" panose="020B0604020202020204" pitchFamily="34" charset="0"/>
              <a:buChar char="•"/>
            </a:pPr>
            <a:r>
              <a:rPr lang="en-US" sz="1600" dirty="0"/>
              <a:t>Interesting and fascinating.</a:t>
            </a:r>
          </a:p>
          <a:p>
            <a:pPr marL="742950" lvl="1" indent="-285750">
              <a:buFont typeface="Arial" panose="020B0604020202020204" pitchFamily="34" charset="0"/>
              <a:buChar char="•"/>
            </a:pPr>
            <a:r>
              <a:rPr lang="en-US" sz="1600" dirty="0"/>
              <a:t>But, No SQL is more broadly applicable</a:t>
            </a:r>
            <a:br>
              <a:rPr lang="en-US" sz="1600" dirty="0"/>
            </a:br>
            <a:r>
              <a:rPr lang="en-US" sz="1600" dirty="0"/>
              <a:t>to how students will use databases.</a:t>
            </a:r>
          </a:p>
        </p:txBody>
      </p:sp>
      <p:cxnSp>
        <p:nvCxnSpPr>
          <p:cNvPr id="7" name="Straight Arrow Connector 6">
            <a:extLst>
              <a:ext uri="{FF2B5EF4-FFF2-40B4-BE49-F238E27FC236}">
                <a16:creationId xmlns:a16="http://schemas.microsoft.com/office/drawing/2014/main" id="{1AEDC2E0-F680-B24F-BAA5-4A748CA8EB51}"/>
              </a:ext>
            </a:extLst>
          </p:cNvPr>
          <p:cNvCxnSpPr/>
          <p:nvPr/>
        </p:nvCxnSpPr>
        <p:spPr>
          <a:xfrm flipV="1">
            <a:off x="7239000" y="1085850"/>
            <a:ext cx="0" cy="8452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87091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a:extLst>
              <a:ext uri="{FF2B5EF4-FFF2-40B4-BE49-F238E27FC236}">
                <a16:creationId xmlns:a16="http://schemas.microsoft.com/office/drawing/2014/main" id="{A40D8FBD-C4B3-47AD-8320-48C6E70CFBA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File Organization</a:t>
            </a:r>
          </a:p>
        </p:txBody>
      </p:sp>
      <p:sp>
        <p:nvSpPr>
          <p:cNvPr id="77827" name="Rectangle 3">
            <a:extLst>
              <a:ext uri="{FF2B5EF4-FFF2-40B4-BE49-F238E27FC236}">
                <a16:creationId xmlns:a16="http://schemas.microsoft.com/office/drawing/2014/main" id="{B3A0C481-BBD2-48D5-9CB8-C59C3FA7C9A9}"/>
              </a:ext>
            </a:extLst>
          </p:cNvPr>
          <p:cNvSpPr>
            <a:spLocks noGrp="1" noChangeArrowheads="1"/>
          </p:cNvSpPr>
          <p:nvPr>
            <p:ph idx="1"/>
          </p:nvPr>
        </p:nvSpPr>
        <p:spPr>
          <a:xfrm>
            <a:off x="1719263" y="820342"/>
            <a:ext cx="5780485" cy="3677840"/>
          </a:xfrm>
        </p:spPr>
        <p:txBody>
          <a:bodyPr/>
          <a:lstStyle/>
          <a:p>
            <a:r>
              <a:rPr lang="en-US" altLang="en-US" dirty="0"/>
              <a:t>The database is stored as a collection of </a:t>
            </a:r>
            <a:r>
              <a:rPr lang="en-US" altLang="en-US" i="1" dirty="0"/>
              <a:t>files</a:t>
            </a:r>
            <a:r>
              <a:rPr lang="en-US" altLang="en-US" dirty="0"/>
              <a:t>.  Each file is a sequence of </a:t>
            </a:r>
            <a:r>
              <a:rPr lang="en-US" altLang="en-US" i="1" dirty="0"/>
              <a:t>records.  </a:t>
            </a:r>
            <a:r>
              <a:rPr lang="en-US" altLang="en-US" dirty="0"/>
              <a:t>A record is a sequence of fields.</a:t>
            </a:r>
          </a:p>
          <a:p>
            <a:r>
              <a:rPr lang="en-US" altLang="en-US" dirty="0"/>
              <a:t>One approach</a:t>
            </a:r>
          </a:p>
          <a:p>
            <a:pPr lvl="1"/>
            <a:r>
              <a:rPr lang="en-US" altLang="en-US" dirty="0"/>
              <a:t>Assume record size is fixed</a:t>
            </a:r>
          </a:p>
          <a:p>
            <a:pPr lvl="1"/>
            <a:r>
              <a:rPr lang="en-US" altLang="en-US" dirty="0"/>
              <a:t>Each file has records of one particular type only</a:t>
            </a:r>
          </a:p>
          <a:p>
            <a:pPr lvl="1"/>
            <a:r>
              <a:rPr lang="en-US" altLang="en-US" dirty="0"/>
              <a:t>Different files are used for different relations</a:t>
            </a:r>
          </a:p>
          <a:p>
            <a:pPr marL="342900" lvl="1" indent="0">
              <a:buNone/>
            </a:pPr>
            <a:r>
              <a:rPr lang="en-US" altLang="en-US" dirty="0"/>
              <a:t>This case is easiest to implement; will consider variable length records later</a:t>
            </a:r>
          </a:p>
          <a:p>
            <a:pPr marL="5954" indent="-5954"/>
            <a:r>
              <a:rPr lang="en-US" altLang="en-US" dirty="0"/>
              <a:t> We assume that records are smaller than a disk block</a:t>
            </a:r>
          </a:p>
          <a:p>
            <a:pPr marL="348854" lvl="1" indent="-5954">
              <a:buNone/>
            </a:pPr>
            <a:r>
              <a:rPr lang="en-US" altLang="en-US" dirty="0"/>
              <a:t>.</a:t>
            </a:r>
          </a:p>
        </p:txBody>
      </p:sp>
    </p:spTree>
    <p:extLst>
      <p:ext uri="{BB962C8B-B14F-4D97-AF65-F5344CB8AC3E}">
        <p14:creationId xmlns:p14="http://schemas.microsoft.com/office/powerpoint/2010/main" val="33827576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4992"/>
            <a:ext cx="8279946" cy="387798"/>
          </a:xfrm>
        </p:spPr>
        <p:txBody>
          <a:bodyPr/>
          <a:lstStyle/>
          <a:p>
            <a:pPr algn="l"/>
            <a:r>
              <a:rPr lang="en-US" dirty="0">
                <a:solidFill>
                  <a:schemeClr val="bg1"/>
                </a:solidFill>
              </a:rPr>
              <a:t>Terminology</a:t>
            </a:r>
          </a:p>
        </p:txBody>
      </p:sp>
      <p:sp>
        <p:nvSpPr>
          <p:cNvPr id="3" name="Content Placeholder 2"/>
          <p:cNvSpPr>
            <a:spLocks noGrp="1"/>
          </p:cNvSpPr>
          <p:nvPr>
            <p:ph sz="half" idx="1"/>
          </p:nvPr>
        </p:nvSpPr>
        <p:spPr/>
        <p:txBody>
          <a:bodyPr/>
          <a:lstStyle/>
          <a:p>
            <a:r>
              <a:rPr lang="en-US" dirty="0"/>
              <a:t>A tuple in a relation maps to a </a:t>
            </a:r>
            <a:r>
              <a:rPr lang="en-US" i="1" dirty="0"/>
              <a:t>record</a:t>
            </a:r>
            <a:r>
              <a:rPr lang="en-US" dirty="0"/>
              <a:t>. Records may be</a:t>
            </a:r>
          </a:p>
          <a:p>
            <a:pPr lvl="1"/>
            <a:r>
              <a:rPr lang="en-US" i="1" dirty="0"/>
              <a:t>Fixed length</a:t>
            </a:r>
          </a:p>
          <a:p>
            <a:pPr lvl="1"/>
            <a:r>
              <a:rPr lang="en-US" i="1" dirty="0"/>
              <a:t>Variable length</a:t>
            </a:r>
          </a:p>
          <a:p>
            <a:pPr lvl="1"/>
            <a:r>
              <a:rPr lang="en-US" i="1" dirty="0"/>
              <a:t>Variable format </a:t>
            </a:r>
            <a:r>
              <a:rPr lang="en-US" dirty="0"/>
              <a:t>(which we will see in Neo4J, </a:t>
            </a:r>
            <a:r>
              <a:rPr lang="en-US" dirty="0" err="1"/>
              <a:t>DynamoDB</a:t>
            </a:r>
            <a:r>
              <a:rPr lang="en-US" dirty="0"/>
              <a:t>, </a:t>
            </a:r>
            <a:r>
              <a:rPr lang="en-US" dirty="0" err="1"/>
              <a:t>etc</a:t>
            </a:r>
            <a:r>
              <a:rPr lang="en-US" dirty="0"/>
              <a:t>).</a:t>
            </a:r>
            <a:endParaRPr lang="en-US" i="1" dirty="0"/>
          </a:p>
          <a:p>
            <a:r>
              <a:rPr lang="en-US" dirty="0"/>
              <a:t>A </a:t>
            </a:r>
            <a:r>
              <a:rPr lang="en-US" i="1" dirty="0"/>
              <a:t>block</a:t>
            </a:r>
            <a:endParaRPr lang="en-US" dirty="0"/>
          </a:p>
          <a:p>
            <a:pPr lvl="1"/>
            <a:r>
              <a:rPr lang="en-US" dirty="0"/>
              <a:t>Is the unit of transfer between disks and memory (buffer pools).</a:t>
            </a:r>
          </a:p>
          <a:p>
            <a:pPr lvl="1"/>
            <a:r>
              <a:rPr lang="en-US" dirty="0"/>
              <a:t>Contains multiple records, usually but not always from the same relation.</a:t>
            </a:r>
          </a:p>
          <a:p>
            <a:r>
              <a:rPr lang="en-US" dirty="0"/>
              <a:t>The </a:t>
            </a:r>
            <a:r>
              <a:rPr lang="en-US" i="1" dirty="0"/>
              <a:t>database address space </a:t>
            </a:r>
            <a:r>
              <a:rPr lang="en-US" dirty="0"/>
              <a:t>contains</a:t>
            </a:r>
          </a:p>
          <a:p>
            <a:pPr lvl="1"/>
            <a:r>
              <a:rPr lang="en-US" dirty="0"/>
              <a:t>All of the blocks and records that the database manages</a:t>
            </a:r>
          </a:p>
          <a:p>
            <a:pPr lvl="1"/>
            <a:r>
              <a:rPr lang="en-US" dirty="0"/>
              <a:t>Including blocks/records containing data</a:t>
            </a:r>
          </a:p>
          <a:p>
            <a:pPr lvl="1"/>
            <a:r>
              <a:rPr lang="en-US" dirty="0"/>
              <a:t>And blocks/records containing free space.</a:t>
            </a:r>
          </a:p>
        </p:txBody>
      </p:sp>
    </p:spTree>
    <p:extLst>
      <p:ext uri="{BB962C8B-B14F-4D97-AF65-F5344CB8AC3E}">
        <p14:creationId xmlns:p14="http://schemas.microsoft.com/office/powerpoint/2010/main" val="338669328"/>
      </p:ext>
    </p:extLst>
  </p:cSld>
  <p:clrMapOvr>
    <a:masterClrMapping/>
  </p:clrMapOvr>
  <p:transition spd="med">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sp>
        <p:nvSpPr>
          <p:cNvPr id="79875" name="Rectangle 3">
            <a:extLst>
              <a:ext uri="{FF2B5EF4-FFF2-40B4-BE49-F238E27FC236}">
                <a16:creationId xmlns:a16="http://schemas.microsoft.com/office/drawing/2014/main" id="{4AE7AAC6-B0E2-411A-A36F-61F8050E8E71}"/>
              </a:ext>
            </a:extLst>
          </p:cNvPr>
          <p:cNvSpPr>
            <a:spLocks noGrp="1" noChangeArrowheads="1"/>
          </p:cNvSpPr>
          <p:nvPr>
            <p:ph type="body" idx="1"/>
          </p:nvPr>
        </p:nvSpPr>
        <p:spPr>
          <a:xfrm>
            <a:off x="1719262" y="862984"/>
            <a:ext cx="5635412" cy="1434800"/>
          </a:xfrm>
        </p:spPr>
        <p:txBody>
          <a:bodyPr/>
          <a:lstStyle/>
          <a:p>
            <a:r>
              <a:rPr lang="en-US" altLang="en-US" dirty="0"/>
              <a:t>Simple approach:</a:t>
            </a:r>
          </a:p>
          <a:p>
            <a:pPr lvl="1"/>
            <a:r>
              <a:rPr lang="en-US" altLang="en-US" dirty="0"/>
              <a:t>Store record </a:t>
            </a:r>
            <a:r>
              <a:rPr lang="en-US" altLang="en-US" i="1" dirty="0" err="1"/>
              <a:t>i</a:t>
            </a:r>
            <a:r>
              <a:rPr lang="en-US" altLang="en-US" dirty="0"/>
              <a:t> starting from byte </a:t>
            </a:r>
            <a:r>
              <a:rPr lang="en-US" altLang="en-US" i="1" dirty="0">
                <a:sym typeface="Greek Symbols" pitchFamily="18" charset="2"/>
              </a:rPr>
              <a:t>n </a:t>
            </a:r>
            <a:r>
              <a:rPr lang="en-US" altLang="en-US" i="1" dirty="0">
                <a:sym typeface="Symbol" panose="05050102010706020507" pitchFamily="18" charset="2"/>
              </a:rPr>
              <a:t> (</a:t>
            </a:r>
            <a:r>
              <a:rPr lang="en-US" altLang="en-US" i="1" dirty="0" err="1">
                <a:sym typeface="Symbol" panose="05050102010706020507" pitchFamily="18" charset="2"/>
              </a:rPr>
              <a:t>i</a:t>
            </a:r>
            <a:r>
              <a:rPr lang="en-US" altLang="en-US" i="1" dirty="0">
                <a:sym typeface="Symbol" panose="05050102010706020507" pitchFamily="18" charset="2"/>
              </a:rPr>
              <a:t> – </a:t>
            </a:r>
            <a:r>
              <a:rPr lang="en-US" altLang="en-US" dirty="0">
                <a:sym typeface="Symbol" panose="05050102010706020507" pitchFamily="18" charset="2"/>
              </a:rPr>
              <a:t>1), where </a:t>
            </a:r>
            <a:r>
              <a:rPr lang="en-US" altLang="en-US" i="1" dirty="0">
                <a:sym typeface="Symbol" panose="05050102010706020507" pitchFamily="18" charset="2"/>
              </a:rPr>
              <a:t>n </a:t>
            </a:r>
            <a:r>
              <a:rPr lang="en-US" altLang="en-US" dirty="0">
                <a:sym typeface="Symbol" panose="05050102010706020507" pitchFamily="18" charset="2"/>
              </a:rPr>
              <a:t>is the size of each record.</a:t>
            </a:r>
          </a:p>
          <a:p>
            <a:pPr lvl="1"/>
            <a:r>
              <a:rPr lang="en-US" altLang="en-US" dirty="0">
                <a:sym typeface="Symbol" panose="05050102010706020507" pitchFamily="18" charset="2"/>
              </a:rPr>
              <a:t>Record access is simple but records may cross blocks</a:t>
            </a:r>
          </a:p>
          <a:p>
            <a:pPr lvl="2"/>
            <a:r>
              <a:rPr lang="en-US" altLang="en-US" dirty="0">
                <a:sym typeface="Symbol" panose="05050102010706020507" pitchFamily="18" charset="2"/>
              </a:rPr>
              <a:t>Modification: do not allow records to cross block boundaries</a:t>
            </a:r>
          </a:p>
        </p:txBody>
      </p:sp>
      <p:pic>
        <p:nvPicPr>
          <p:cNvPr id="5" name="Content Placeholder 4">
            <a:extLst>
              <a:ext uri="{FF2B5EF4-FFF2-40B4-BE49-F238E27FC236}">
                <a16:creationId xmlns:a16="http://schemas.microsoft.com/office/drawing/2014/main" id="{9F4CCBFC-2976-4FF3-B9E2-11AE645EEE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auto">
          <a:xfrm>
            <a:off x="2579230" y="2380636"/>
            <a:ext cx="3880487" cy="2481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6EF5B44A-596B-7F4A-AB3D-4CE4AF378333}"/>
              </a:ext>
            </a:extLst>
          </p:cNvPr>
          <p:cNvSpPr/>
          <p:nvPr/>
        </p:nvSpPr>
        <p:spPr bwMode="auto">
          <a:xfrm>
            <a:off x="3200400" y="2380636"/>
            <a:ext cx="3259317" cy="800714"/>
          </a:xfrm>
          <a:prstGeom prst="rect">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6" name="Rectangle 5">
            <a:extLst>
              <a:ext uri="{FF2B5EF4-FFF2-40B4-BE49-F238E27FC236}">
                <a16:creationId xmlns:a16="http://schemas.microsoft.com/office/drawing/2014/main" id="{9F0598AB-E0D0-A640-8D9C-34BA2ECA0F72}"/>
              </a:ext>
            </a:extLst>
          </p:cNvPr>
          <p:cNvSpPr/>
          <p:nvPr/>
        </p:nvSpPr>
        <p:spPr bwMode="auto">
          <a:xfrm>
            <a:off x="3200400" y="3218836"/>
            <a:ext cx="3259317" cy="800714"/>
          </a:xfrm>
          <a:prstGeom prst="rect">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Tree>
    <p:extLst>
      <p:ext uri="{BB962C8B-B14F-4D97-AF65-F5344CB8AC3E}">
        <p14:creationId xmlns:p14="http://schemas.microsoft.com/office/powerpoint/2010/main" val="36551557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sp>
        <p:nvSpPr>
          <p:cNvPr id="79875" name="Rectangle 3">
            <a:extLst>
              <a:ext uri="{FF2B5EF4-FFF2-40B4-BE49-F238E27FC236}">
                <a16:creationId xmlns:a16="http://schemas.microsoft.com/office/drawing/2014/main" id="{4AE7AAC6-B0E2-411A-A36F-61F8050E8E71}"/>
              </a:ext>
            </a:extLst>
          </p:cNvPr>
          <p:cNvSpPr>
            <a:spLocks noGrp="1" noChangeArrowheads="1"/>
          </p:cNvSpPr>
          <p:nvPr>
            <p:ph type="body" idx="1"/>
          </p:nvPr>
        </p:nvSpPr>
        <p:spPr>
          <a:xfrm>
            <a:off x="1719262" y="862983"/>
            <a:ext cx="5635412" cy="3657600"/>
          </a:xfrm>
        </p:spPr>
        <p:txBody>
          <a:bodyPr/>
          <a:lstStyle/>
          <a:p>
            <a:r>
              <a:rPr lang="en-US" altLang="en-US" dirty="0"/>
              <a:t>Deletion of record </a:t>
            </a:r>
            <a:r>
              <a:rPr lang="en-US" altLang="en-US" i="1" dirty="0"/>
              <a:t>i:  </a:t>
            </a:r>
            <a:r>
              <a:rPr lang="en-US" altLang="en-US" dirty="0"/>
              <a:t>alternatives</a:t>
            </a:r>
            <a:r>
              <a:rPr lang="en-US" altLang="en-US" i="1" dirty="0"/>
              <a:t>:</a:t>
            </a:r>
          </a:p>
          <a:p>
            <a:pPr lvl="1"/>
            <a:r>
              <a:rPr lang="en-US" altLang="en-US" b="1" dirty="0"/>
              <a:t>move records </a:t>
            </a:r>
            <a:r>
              <a:rPr lang="en-US" altLang="en-US" b="1" i="1" dirty="0" err="1"/>
              <a:t>i</a:t>
            </a:r>
            <a:r>
              <a:rPr lang="en-US" altLang="en-US" b="1" dirty="0"/>
              <a:t> + 1, . . ., </a:t>
            </a:r>
            <a:r>
              <a:rPr lang="en-US" altLang="en-US" b="1" i="1" dirty="0"/>
              <a:t>n</a:t>
            </a:r>
            <a:r>
              <a:rPr lang="en-US" altLang="en-US" b="1" dirty="0"/>
              <a:t>  to </a:t>
            </a:r>
            <a:r>
              <a:rPr lang="en-US" altLang="en-US" b="1" i="1" dirty="0" err="1"/>
              <a:t>i</a:t>
            </a:r>
            <a:r>
              <a:rPr lang="en-US" altLang="en-US" b="1" i="1" dirty="0"/>
              <a:t>, . . . , n </a:t>
            </a:r>
            <a:r>
              <a:rPr lang="en-US" altLang="en-US" b="1" i="1" dirty="0">
                <a:sym typeface="Symbol" panose="05050102010706020507" pitchFamily="18" charset="2"/>
              </a:rPr>
              <a:t>– </a:t>
            </a:r>
            <a:r>
              <a:rPr lang="en-US" altLang="en-US" b="1" dirty="0">
                <a:sym typeface="Symbol" panose="05050102010706020507" pitchFamily="18" charset="2"/>
              </a:rPr>
              <a:t>1</a:t>
            </a:r>
          </a:p>
          <a:p>
            <a:pPr lvl="1"/>
            <a:r>
              <a:rPr lang="en-US" altLang="en-US" dirty="0">
                <a:sym typeface="Symbol" panose="05050102010706020507" pitchFamily="18" charset="2"/>
              </a:rPr>
              <a:t>move record </a:t>
            </a:r>
            <a:r>
              <a:rPr lang="en-US" altLang="en-US" i="1" dirty="0">
                <a:sym typeface="Symbol" panose="05050102010706020507" pitchFamily="18" charset="2"/>
              </a:rPr>
              <a:t>n </a:t>
            </a:r>
            <a:r>
              <a:rPr lang="en-US" altLang="en-US" dirty="0">
                <a:sym typeface="Symbol" panose="05050102010706020507" pitchFamily="18" charset="2"/>
              </a:rPr>
              <a:t> to </a:t>
            </a:r>
            <a:r>
              <a:rPr lang="en-US" altLang="en-US" i="1" dirty="0" err="1">
                <a:sym typeface="Symbol" panose="05050102010706020507" pitchFamily="18" charset="2"/>
              </a:rPr>
              <a:t>i</a:t>
            </a:r>
            <a:endParaRPr lang="en-US" altLang="en-US" dirty="0">
              <a:sym typeface="Symbol" panose="05050102010706020507" pitchFamily="18" charset="2"/>
            </a:endParaRPr>
          </a:p>
          <a:p>
            <a:pPr lvl="1"/>
            <a:r>
              <a:rPr lang="en-US" altLang="en-US" dirty="0">
                <a:sym typeface="Symbol" panose="05050102010706020507" pitchFamily="18" charset="2"/>
              </a:rPr>
              <a:t>do not move records, but link all free records on a </a:t>
            </a:r>
            <a:r>
              <a:rPr lang="en-US" altLang="en-US" i="1" dirty="0">
                <a:sym typeface="Symbol" panose="05050102010706020507" pitchFamily="18" charset="2"/>
              </a:rPr>
              <a:t>free list</a:t>
            </a:r>
          </a:p>
          <a:p>
            <a:pPr marL="342900" lvl="1" indent="0">
              <a:buNone/>
            </a:pPr>
            <a:r>
              <a:rPr lang="en-US" altLang="en-US" b="1" dirty="0">
                <a:sym typeface="Symbol" panose="05050102010706020507" pitchFamily="18" charset="2"/>
              </a:rPr>
              <a:t>Record 3 deleted</a:t>
            </a:r>
          </a:p>
        </p:txBody>
      </p:sp>
      <p:pic>
        <p:nvPicPr>
          <p:cNvPr id="6" name="Graphic 5">
            <a:extLst>
              <a:ext uri="{FF2B5EF4-FFF2-40B4-BE49-F238E27FC236}">
                <a16:creationId xmlns:a16="http://schemas.microsoft.com/office/drawing/2014/main" id="{F5576AFE-02C2-4348-8F1E-7F5213955C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07482" y="2358994"/>
            <a:ext cx="3679324" cy="2149838"/>
          </a:xfrm>
          <a:prstGeom prst="rect">
            <a:avLst/>
          </a:prstGeom>
        </p:spPr>
      </p:pic>
    </p:spTree>
    <p:extLst>
      <p:ext uri="{BB962C8B-B14F-4D97-AF65-F5344CB8AC3E}">
        <p14:creationId xmlns:p14="http://schemas.microsoft.com/office/powerpoint/2010/main" val="21237428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sp>
        <p:nvSpPr>
          <p:cNvPr id="79875" name="Rectangle 3">
            <a:extLst>
              <a:ext uri="{FF2B5EF4-FFF2-40B4-BE49-F238E27FC236}">
                <a16:creationId xmlns:a16="http://schemas.microsoft.com/office/drawing/2014/main" id="{4AE7AAC6-B0E2-411A-A36F-61F8050E8E71}"/>
              </a:ext>
            </a:extLst>
          </p:cNvPr>
          <p:cNvSpPr>
            <a:spLocks noGrp="1" noChangeArrowheads="1"/>
          </p:cNvSpPr>
          <p:nvPr>
            <p:ph type="body" idx="1"/>
          </p:nvPr>
        </p:nvSpPr>
        <p:spPr>
          <a:xfrm>
            <a:off x="1719262" y="862983"/>
            <a:ext cx="5635412" cy="3657600"/>
          </a:xfrm>
        </p:spPr>
        <p:txBody>
          <a:bodyPr/>
          <a:lstStyle/>
          <a:p>
            <a:r>
              <a:rPr lang="en-US" altLang="en-US" dirty="0"/>
              <a:t>Deletion of record </a:t>
            </a:r>
            <a:r>
              <a:rPr lang="en-US" altLang="en-US" i="1" dirty="0"/>
              <a:t>i:  </a:t>
            </a:r>
            <a:r>
              <a:rPr lang="en-US" altLang="en-US" dirty="0"/>
              <a:t>alternatives</a:t>
            </a:r>
            <a:r>
              <a:rPr lang="en-US" altLang="en-US" i="1" dirty="0"/>
              <a:t>:</a:t>
            </a:r>
          </a:p>
          <a:p>
            <a:pPr lvl="1"/>
            <a:r>
              <a:rPr lang="en-US" altLang="en-US" dirty="0"/>
              <a:t>move records </a:t>
            </a:r>
            <a:r>
              <a:rPr lang="en-US" altLang="en-US" i="1" dirty="0" err="1"/>
              <a:t>i</a:t>
            </a:r>
            <a:r>
              <a:rPr lang="en-US" altLang="en-US" dirty="0"/>
              <a:t> + 1, . . ., </a:t>
            </a:r>
            <a:r>
              <a:rPr lang="en-US" altLang="en-US" i="1" dirty="0"/>
              <a:t>n</a:t>
            </a:r>
            <a:r>
              <a:rPr lang="en-US" altLang="en-US" dirty="0"/>
              <a:t>  to </a:t>
            </a:r>
            <a:r>
              <a:rPr lang="en-US" altLang="en-US" i="1" dirty="0" err="1"/>
              <a:t>i</a:t>
            </a:r>
            <a:r>
              <a:rPr lang="en-US" altLang="en-US" i="1" dirty="0"/>
              <a:t>, . . . , n </a:t>
            </a:r>
            <a:r>
              <a:rPr lang="en-US" altLang="en-US" i="1" dirty="0">
                <a:sym typeface="Symbol" panose="05050102010706020507" pitchFamily="18" charset="2"/>
              </a:rPr>
              <a:t>– </a:t>
            </a:r>
            <a:r>
              <a:rPr lang="en-US" altLang="en-US" dirty="0">
                <a:sym typeface="Symbol" panose="05050102010706020507" pitchFamily="18" charset="2"/>
              </a:rPr>
              <a:t>1</a:t>
            </a:r>
          </a:p>
          <a:p>
            <a:pPr lvl="1"/>
            <a:r>
              <a:rPr lang="en-US" altLang="en-US" b="1" dirty="0">
                <a:sym typeface="Symbol" panose="05050102010706020507" pitchFamily="18" charset="2"/>
              </a:rPr>
              <a:t>move record </a:t>
            </a:r>
            <a:r>
              <a:rPr lang="en-US" altLang="en-US" b="1" i="1" dirty="0">
                <a:sym typeface="Symbol" panose="05050102010706020507" pitchFamily="18" charset="2"/>
              </a:rPr>
              <a:t>n </a:t>
            </a:r>
            <a:r>
              <a:rPr lang="en-US" altLang="en-US" b="1" dirty="0">
                <a:sym typeface="Symbol" panose="05050102010706020507" pitchFamily="18" charset="2"/>
              </a:rPr>
              <a:t> to </a:t>
            </a:r>
            <a:r>
              <a:rPr lang="en-US" altLang="en-US" b="1" i="1" dirty="0" err="1">
                <a:sym typeface="Symbol" panose="05050102010706020507" pitchFamily="18" charset="2"/>
              </a:rPr>
              <a:t>i</a:t>
            </a:r>
            <a:endParaRPr lang="en-US" altLang="en-US" b="1" dirty="0">
              <a:sym typeface="Symbol" panose="05050102010706020507" pitchFamily="18" charset="2"/>
            </a:endParaRPr>
          </a:p>
          <a:p>
            <a:pPr lvl="1"/>
            <a:r>
              <a:rPr lang="en-US" altLang="en-US" dirty="0">
                <a:sym typeface="Symbol" panose="05050102010706020507" pitchFamily="18" charset="2"/>
              </a:rPr>
              <a:t>do not move records, but link all free records on a </a:t>
            </a:r>
            <a:r>
              <a:rPr lang="en-US" altLang="en-US" i="1" dirty="0">
                <a:sym typeface="Symbol" panose="05050102010706020507" pitchFamily="18" charset="2"/>
              </a:rPr>
              <a:t>free list</a:t>
            </a:r>
          </a:p>
          <a:p>
            <a:pPr marL="342900" lvl="1" indent="0">
              <a:buNone/>
            </a:pPr>
            <a:r>
              <a:rPr lang="en-US" altLang="en-US" b="1" dirty="0">
                <a:sym typeface="Symbol" panose="05050102010706020507" pitchFamily="18" charset="2"/>
              </a:rPr>
              <a:t>Record 3 deleted and replaced by record 11</a:t>
            </a:r>
          </a:p>
          <a:p>
            <a:pPr marL="342900" lvl="1" indent="0">
              <a:buNone/>
            </a:pPr>
            <a:endParaRPr lang="en-US" altLang="en-US" b="1" dirty="0">
              <a:sym typeface="Symbol" panose="05050102010706020507" pitchFamily="18" charset="2"/>
            </a:endParaRPr>
          </a:p>
        </p:txBody>
      </p:sp>
      <p:pic>
        <p:nvPicPr>
          <p:cNvPr id="5" name="Graphic 4">
            <a:extLst>
              <a:ext uri="{FF2B5EF4-FFF2-40B4-BE49-F238E27FC236}">
                <a16:creationId xmlns:a16="http://schemas.microsoft.com/office/drawing/2014/main" id="{57778C1E-DCEA-447C-99A5-A41591D38C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82454" y="2321524"/>
            <a:ext cx="3864141" cy="2245601"/>
          </a:xfrm>
          <a:prstGeom prst="rect">
            <a:avLst/>
          </a:prstGeom>
        </p:spPr>
      </p:pic>
    </p:spTree>
    <p:extLst>
      <p:ext uri="{BB962C8B-B14F-4D97-AF65-F5344CB8AC3E}">
        <p14:creationId xmlns:p14="http://schemas.microsoft.com/office/powerpoint/2010/main" val="29664678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sp>
        <p:nvSpPr>
          <p:cNvPr id="79875" name="Rectangle 3">
            <a:extLst>
              <a:ext uri="{FF2B5EF4-FFF2-40B4-BE49-F238E27FC236}">
                <a16:creationId xmlns:a16="http://schemas.microsoft.com/office/drawing/2014/main" id="{4AE7AAC6-B0E2-411A-A36F-61F8050E8E71}"/>
              </a:ext>
            </a:extLst>
          </p:cNvPr>
          <p:cNvSpPr>
            <a:spLocks noGrp="1" noChangeArrowheads="1"/>
          </p:cNvSpPr>
          <p:nvPr>
            <p:ph type="body" idx="1"/>
          </p:nvPr>
        </p:nvSpPr>
        <p:spPr>
          <a:xfrm>
            <a:off x="1719262" y="862983"/>
            <a:ext cx="5635412" cy="3657600"/>
          </a:xfrm>
        </p:spPr>
        <p:txBody>
          <a:bodyPr/>
          <a:lstStyle/>
          <a:p>
            <a:r>
              <a:rPr lang="en-US" altLang="en-US" dirty="0"/>
              <a:t>Deletion of record </a:t>
            </a:r>
            <a:r>
              <a:rPr lang="en-US" altLang="en-US" i="1" dirty="0"/>
              <a:t>i:  </a:t>
            </a:r>
            <a:r>
              <a:rPr lang="en-US" altLang="en-US" dirty="0"/>
              <a:t>alternatives</a:t>
            </a:r>
            <a:r>
              <a:rPr lang="en-US" altLang="en-US" i="1" dirty="0"/>
              <a:t>:</a:t>
            </a:r>
          </a:p>
          <a:p>
            <a:pPr lvl="1"/>
            <a:r>
              <a:rPr lang="en-US" altLang="en-US" dirty="0"/>
              <a:t>move records </a:t>
            </a:r>
            <a:r>
              <a:rPr lang="en-US" altLang="en-US" i="1" dirty="0" err="1"/>
              <a:t>i</a:t>
            </a:r>
            <a:r>
              <a:rPr lang="en-US" altLang="en-US" dirty="0"/>
              <a:t> + 1, . . ., </a:t>
            </a:r>
            <a:r>
              <a:rPr lang="en-US" altLang="en-US" i="1" dirty="0"/>
              <a:t>n</a:t>
            </a:r>
            <a:r>
              <a:rPr lang="en-US" altLang="en-US" dirty="0"/>
              <a:t>  to </a:t>
            </a:r>
            <a:r>
              <a:rPr lang="en-US" altLang="en-US" i="1" dirty="0" err="1"/>
              <a:t>i</a:t>
            </a:r>
            <a:r>
              <a:rPr lang="en-US" altLang="en-US" i="1" dirty="0"/>
              <a:t>, . . . , n </a:t>
            </a:r>
            <a:r>
              <a:rPr lang="en-US" altLang="en-US" i="1" dirty="0">
                <a:sym typeface="Symbol" panose="05050102010706020507" pitchFamily="18" charset="2"/>
              </a:rPr>
              <a:t>– </a:t>
            </a:r>
            <a:r>
              <a:rPr lang="en-US" altLang="en-US" dirty="0">
                <a:sym typeface="Symbol" panose="05050102010706020507" pitchFamily="18" charset="2"/>
              </a:rPr>
              <a:t>1</a:t>
            </a:r>
          </a:p>
          <a:p>
            <a:pPr lvl="1"/>
            <a:r>
              <a:rPr lang="en-US" altLang="en-US" dirty="0">
                <a:sym typeface="Symbol" panose="05050102010706020507" pitchFamily="18" charset="2"/>
              </a:rPr>
              <a:t>move record </a:t>
            </a:r>
            <a:r>
              <a:rPr lang="en-US" altLang="en-US" i="1" dirty="0">
                <a:sym typeface="Symbol" panose="05050102010706020507" pitchFamily="18" charset="2"/>
              </a:rPr>
              <a:t>n </a:t>
            </a:r>
            <a:r>
              <a:rPr lang="en-US" altLang="en-US" dirty="0">
                <a:sym typeface="Symbol" panose="05050102010706020507" pitchFamily="18" charset="2"/>
              </a:rPr>
              <a:t> to </a:t>
            </a:r>
            <a:r>
              <a:rPr lang="en-US" altLang="en-US" i="1" dirty="0" err="1">
                <a:sym typeface="Symbol" panose="05050102010706020507" pitchFamily="18" charset="2"/>
              </a:rPr>
              <a:t>i</a:t>
            </a:r>
            <a:endParaRPr lang="en-US" altLang="en-US" dirty="0">
              <a:sym typeface="Symbol" panose="05050102010706020507" pitchFamily="18" charset="2"/>
            </a:endParaRPr>
          </a:p>
          <a:p>
            <a:pPr lvl="1"/>
            <a:r>
              <a:rPr lang="en-US" altLang="en-US" b="1" dirty="0">
                <a:sym typeface="Symbol" panose="05050102010706020507" pitchFamily="18" charset="2"/>
              </a:rPr>
              <a:t>do not move records, but link all free records on a </a:t>
            </a:r>
            <a:r>
              <a:rPr lang="en-US" altLang="en-US" b="1" i="1" dirty="0">
                <a:sym typeface="Symbol" panose="05050102010706020507" pitchFamily="18" charset="2"/>
              </a:rPr>
              <a:t>free list</a:t>
            </a:r>
            <a:endParaRPr lang="en-US" altLang="en-US" b="1" dirty="0">
              <a:sym typeface="Symbol" panose="05050102010706020507" pitchFamily="18" charset="2"/>
            </a:endParaRPr>
          </a:p>
        </p:txBody>
      </p:sp>
      <p:pic>
        <p:nvPicPr>
          <p:cNvPr id="6" name="Graphic 5">
            <a:extLst>
              <a:ext uri="{FF2B5EF4-FFF2-40B4-BE49-F238E27FC236}">
                <a16:creationId xmlns:a16="http://schemas.microsoft.com/office/drawing/2014/main" id="{BD4EC9B3-0153-42F4-B4AB-9D1A903324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4637" y="2037934"/>
            <a:ext cx="3944525" cy="2478854"/>
          </a:xfrm>
          <a:prstGeom prst="rect">
            <a:avLst/>
          </a:prstGeom>
        </p:spPr>
      </p:pic>
    </p:spTree>
    <p:extLst>
      <p:ext uri="{BB962C8B-B14F-4D97-AF65-F5344CB8AC3E}">
        <p14:creationId xmlns:p14="http://schemas.microsoft.com/office/powerpoint/2010/main" val="40779999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a:extLst>
              <a:ext uri="{FF2B5EF4-FFF2-40B4-BE49-F238E27FC236}">
                <a16:creationId xmlns:a16="http://schemas.microsoft.com/office/drawing/2014/main" id="{6791EE68-37C9-4B1B-9F29-C787D33A9FB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Variable-Length Records</a:t>
            </a:r>
          </a:p>
        </p:txBody>
      </p:sp>
      <p:sp>
        <p:nvSpPr>
          <p:cNvPr id="88067" name="Rectangle 3">
            <a:extLst>
              <a:ext uri="{FF2B5EF4-FFF2-40B4-BE49-F238E27FC236}">
                <a16:creationId xmlns:a16="http://schemas.microsoft.com/office/drawing/2014/main" id="{7CE9FE88-828A-4BC1-8BE5-E94CA02154D0}"/>
              </a:ext>
            </a:extLst>
          </p:cNvPr>
          <p:cNvSpPr>
            <a:spLocks noGrp="1" noChangeArrowheads="1"/>
          </p:cNvSpPr>
          <p:nvPr>
            <p:ph type="body" idx="1"/>
          </p:nvPr>
        </p:nvSpPr>
        <p:spPr>
          <a:xfrm>
            <a:off x="1753710" y="927498"/>
            <a:ext cx="5701314" cy="3673078"/>
          </a:xfrm>
        </p:spPr>
        <p:txBody>
          <a:bodyPr/>
          <a:lstStyle/>
          <a:p>
            <a:r>
              <a:rPr lang="en-US" altLang="en-US" dirty="0"/>
              <a:t>Variable-length records arise in database systems in several ways:</a:t>
            </a:r>
          </a:p>
          <a:p>
            <a:pPr lvl="1"/>
            <a:r>
              <a:rPr lang="en-US" altLang="en-US" dirty="0"/>
              <a:t>Storage of multiple record types in a file.</a:t>
            </a:r>
          </a:p>
          <a:p>
            <a:pPr lvl="1"/>
            <a:r>
              <a:rPr lang="en-US" altLang="en-US" dirty="0"/>
              <a:t>Record types that allow variable lengths for one or more fields such as strings (</a:t>
            </a:r>
            <a:r>
              <a:rPr lang="en-US" altLang="en-US" b="1" dirty="0"/>
              <a:t>varchar</a:t>
            </a:r>
            <a:r>
              <a:rPr lang="en-US" altLang="en-US" dirty="0"/>
              <a:t>)</a:t>
            </a:r>
          </a:p>
          <a:p>
            <a:pPr lvl="1"/>
            <a:r>
              <a:rPr lang="en-US" altLang="en-US" dirty="0"/>
              <a:t>Record types that allow repeating fields (used in some older data models).</a:t>
            </a:r>
          </a:p>
          <a:p>
            <a:r>
              <a:rPr lang="en-US" altLang="en-US" dirty="0"/>
              <a:t>Attributes are stored in order</a:t>
            </a:r>
          </a:p>
          <a:p>
            <a:r>
              <a:rPr lang="en-US" altLang="en-US" dirty="0"/>
              <a:t>Variable length attributes represented by fixed size (offset, length), with actual data stored after all fixed length attributes</a:t>
            </a:r>
          </a:p>
          <a:p>
            <a:r>
              <a:rPr lang="en-US" altLang="en-US" dirty="0"/>
              <a:t>Null values represented by null-value bitmap</a:t>
            </a:r>
          </a:p>
          <a:p>
            <a:pPr>
              <a:buFont typeface="Monotype Sorts" pitchFamily="-65" charset="2"/>
              <a:buNone/>
            </a:pPr>
            <a:endParaRPr lang="en-US" altLang="en-US" dirty="0"/>
          </a:p>
        </p:txBody>
      </p:sp>
      <p:pic>
        <p:nvPicPr>
          <p:cNvPr id="3" name="Graphic 2">
            <a:extLst>
              <a:ext uri="{FF2B5EF4-FFF2-40B4-BE49-F238E27FC236}">
                <a16:creationId xmlns:a16="http://schemas.microsoft.com/office/drawing/2014/main" id="{8F1604FC-4EFB-44C1-97BC-1E7707DD7F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89569" y="3453323"/>
            <a:ext cx="4864974" cy="893286"/>
          </a:xfrm>
          <a:prstGeom prst="rect">
            <a:avLst/>
          </a:prstGeom>
        </p:spPr>
      </p:pic>
    </p:spTree>
    <p:extLst>
      <p:ext uri="{BB962C8B-B14F-4D97-AF65-F5344CB8AC3E}">
        <p14:creationId xmlns:p14="http://schemas.microsoft.com/office/powerpoint/2010/main" val="6525860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a:extLst>
              <a:ext uri="{FF2B5EF4-FFF2-40B4-BE49-F238E27FC236}">
                <a16:creationId xmlns:a16="http://schemas.microsoft.com/office/drawing/2014/main" id="{C76C3333-53AE-4B99-A283-DF0FABC6116F}"/>
              </a:ext>
            </a:extLst>
          </p:cNvPr>
          <p:cNvSpPr>
            <a:spLocks noGrp="1" noChangeArrowheads="1"/>
          </p:cNvSpPr>
          <p:nvPr>
            <p:ph type="title"/>
          </p:nvPr>
        </p:nvSpPr>
        <p:spPr>
          <a:xfrm>
            <a:off x="1658601" y="253607"/>
            <a:ext cx="6470989" cy="342900"/>
          </a:xfrm>
        </p:spPr>
        <p:txBody>
          <a:bodyPr/>
          <a:lstStyle/>
          <a:p>
            <a:pPr>
              <a:defRPr/>
            </a:pPr>
            <a:r>
              <a:rPr lang="en-US" altLang="en-US" sz="2025" dirty="0">
                <a:effectLst>
                  <a:outerShdw blurRad="38100" dist="38100" dir="2700000" algn="tl">
                    <a:srgbClr val="C0C0C0"/>
                  </a:outerShdw>
                </a:effectLst>
              </a:rPr>
              <a:t>Variable-Length Records: Slotted Page Structure</a:t>
            </a:r>
          </a:p>
        </p:txBody>
      </p:sp>
      <p:sp>
        <p:nvSpPr>
          <p:cNvPr id="90115" name="Rectangle 3">
            <a:extLst>
              <a:ext uri="{FF2B5EF4-FFF2-40B4-BE49-F238E27FC236}">
                <a16:creationId xmlns:a16="http://schemas.microsoft.com/office/drawing/2014/main" id="{89C70259-E6A3-4EBA-80A2-237FC0E12C2E}"/>
              </a:ext>
            </a:extLst>
          </p:cNvPr>
          <p:cNvSpPr>
            <a:spLocks noGrp="1" noChangeArrowheads="1"/>
          </p:cNvSpPr>
          <p:nvPr>
            <p:ph type="body" idx="1"/>
          </p:nvPr>
        </p:nvSpPr>
        <p:spPr>
          <a:xfrm>
            <a:off x="1775535" y="2299098"/>
            <a:ext cx="5572957" cy="2578894"/>
          </a:xfrm>
        </p:spPr>
        <p:txBody>
          <a:bodyPr/>
          <a:lstStyle/>
          <a:p>
            <a:r>
              <a:rPr lang="en-US" altLang="en-US" b="1" dirty="0">
                <a:solidFill>
                  <a:srgbClr val="002060"/>
                </a:solidFill>
              </a:rPr>
              <a:t>Slotted page</a:t>
            </a:r>
            <a:r>
              <a:rPr lang="en-US" altLang="en-US" dirty="0">
                <a:solidFill>
                  <a:srgbClr val="002060"/>
                </a:solidFill>
              </a:rPr>
              <a:t> </a:t>
            </a:r>
            <a:r>
              <a:rPr lang="en-US" altLang="en-US" dirty="0"/>
              <a:t>header contains:</a:t>
            </a:r>
          </a:p>
          <a:p>
            <a:pPr lvl="1"/>
            <a:r>
              <a:rPr lang="en-US" altLang="en-US" dirty="0"/>
              <a:t>number of record entries</a:t>
            </a:r>
          </a:p>
          <a:p>
            <a:pPr lvl="1"/>
            <a:r>
              <a:rPr lang="en-US" altLang="en-US" dirty="0"/>
              <a:t>end of free space in the block</a:t>
            </a:r>
          </a:p>
          <a:p>
            <a:pPr lvl="1"/>
            <a:r>
              <a:rPr lang="en-US" altLang="en-US" dirty="0"/>
              <a:t>location and size of each record</a:t>
            </a:r>
          </a:p>
          <a:p>
            <a:r>
              <a:rPr lang="en-US" altLang="en-US" dirty="0"/>
              <a:t>Records can be moved around within a page to keep them contiguous with no empty space between them; entry in the header must be updated.</a:t>
            </a:r>
          </a:p>
          <a:p>
            <a:r>
              <a:rPr lang="en-US" altLang="en-US" dirty="0"/>
              <a:t>Pointers should not point directly to record — instead they should point to the entry for the record in header.</a:t>
            </a:r>
          </a:p>
        </p:txBody>
      </p:sp>
      <p:pic>
        <p:nvPicPr>
          <p:cNvPr id="90116" name="Picture 10">
            <a:extLst>
              <a:ext uri="{FF2B5EF4-FFF2-40B4-BE49-F238E27FC236}">
                <a16:creationId xmlns:a16="http://schemas.microsoft.com/office/drawing/2014/main" id="{F694B84F-B2F1-4444-A933-01994CEFE6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0261" y="866804"/>
            <a:ext cx="3827859" cy="1300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05329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F18C1-BD2E-4B39-B110-F2F02CBE42FC}"/>
              </a:ext>
            </a:extLst>
          </p:cNvPr>
          <p:cNvSpPr>
            <a:spLocks noGrp="1"/>
          </p:cNvSpPr>
          <p:nvPr>
            <p:ph type="title"/>
          </p:nvPr>
        </p:nvSpPr>
        <p:spPr/>
        <p:txBody>
          <a:bodyPr/>
          <a:lstStyle/>
          <a:p>
            <a:r>
              <a:rPr lang="en-IN" dirty="0"/>
              <a:t>Storing Large Objects</a:t>
            </a:r>
          </a:p>
        </p:txBody>
      </p:sp>
      <p:sp>
        <p:nvSpPr>
          <p:cNvPr id="3" name="Content Placeholder 2">
            <a:extLst>
              <a:ext uri="{FF2B5EF4-FFF2-40B4-BE49-F238E27FC236}">
                <a16:creationId xmlns:a16="http://schemas.microsoft.com/office/drawing/2014/main" id="{8447491D-30F5-4220-98ED-F4DC61CD8449}"/>
              </a:ext>
            </a:extLst>
          </p:cNvPr>
          <p:cNvSpPr>
            <a:spLocks noGrp="1"/>
          </p:cNvSpPr>
          <p:nvPr>
            <p:ph idx="1"/>
          </p:nvPr>
        </p:nvSpPr>
        <p:spPr/>
        <p:txBody>
          <a:bodyPr/>
          <a:lstStyle/>
          <a:p>
            <a:r>
              <a:rPr lang="en-IN" dirty="0"/>
              <a:t>E.g., blob/</a:t>
            </a:r>
            <a:r>
              <a:rPr lang="en-IN" dirty="0" err="1"/>
              <a:t>clob</a:t>
            </a:r>
            <a:r>
              <a:rPr lang="en-IN" dirty="0"/>
              <a:t> types</a:t>
            </a:r>
          </a:p>
          <a:p>
            <a:r>
              <a:rPr lang="en-IN" dirty="0"/>
              <a:t>Records must be smaller than pages</a:t>
            </a:r>
          </a:p>
          <a:p>
            <a:r>
              <a:rPr lang="en-IN" dirty="0"/>
              <a:t>Alternatives:</a:t>
            </a:r>
          </a:p>
          <a:p>
            <a:pPr lvl="1"/>
            <a:r>
              <a:rPr lang="en-IN" dirty="0"/>
              <a:t>Store as files in file systems</a:t>
            </a:r>
          </a:p>
          <a:p>
            <a:pPr lvl="1"/>
            <a:r>
              <a:rPr lang="en-IN" dirty="0"/>
              <a:t>Store as files managed by database</a:t>
            </a:r>
          </a:p>
          <a:p>
            <a:pPr lvl="1"/>
            <a:r>
              <a:rPr lang="en-IN" dirty="0"/>
              <a:t>Break into pieces and store in multiple tuples in separate relation</a:t>
            </a:r>
          </a:p>
          <a:p>
            <a:pPr lvl="2"/>
            <a:r>
              <a:rPr lang="en-IN" dirty="0"/>
              <a:t>PostgreSQL TOAST</a:t>
            </a:r>
          </a:p>
        </p:txBody>
      </p:sp>
    </p:spTree>
    <p:extLst>
      <p:ext uri="{BB962C8B-B14F-4D97-AF65-F5344CB8AC3E}">
        <p14:creationId xmlns:p14="http://schemas.microsoft.com/office/powerpoint/2010/main" val="179486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a:extLst>
              <a:ext uri="{FF2B5EF4-FFF2-40B4-BE49-F238E27FC236}">
                <a16:creationId xmlns:a16="http://schemas.microsoft.com/office/drawing/2014/main" id="{CD661752-6D5D-4C06-8C65-4072717CE78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Organization of Records in Files</a:t>
            </a:r>
          </a:p>
        </p:txBody>
      </p:sp>
      <p:sp>
        <p:nvSpPr>
          <p:cNvPr id="92163" name="Rectangle 3">
            <a:extLst>
              <a:ext uri="{FF2B5EF4-FFF2-40B4-BE49-F238E27FC236}">
                <a16:creationId xmlns:a16="http://schemas.microsoft.com/office/drawing/2014/main" id="{4808D252-6480-4FF6-B632-437EDA2418DF}"/>
              </a:ext>
            </a:extLst>
          </p:cNvPr>
          <p:cNvSpPr>
            <a:spLocks noGrp="1" noChangeArrowheads="1"/>
          </p:cNvSpPr>
          <p:nvPr>
            <p:ph type="body" idx="1"/>
          </p:nvPr>
        </p:nvSpPr>
        <p:spPr>
          <a:xfrm>
            <a:off x="1719263" y="895351"/>
            <a:ext cx="5775710" cy="3650726"/>
          </a:xfrm>
        </p:spPr>
        <p:txBody>
          <a:bodyPr/>
          <a:lstStyle/>
          <a:p>
            <a:r>
              <a:rPr lang="en-US" altLang="en-US" b="1" dirty="0">
                <a:solidFill>
                  <a:srgbClr val="002060"/>
                </a:solidFill>
              </a:rPr>
              <a:t>Heap</a:t>
            </a:r>
            <a:r>
              <a:rPr lang="en-US" altLang="en-US" b="1" dirty="0"/>
              <a:t> </a:t>
            </a:r>
            <a:r>
              <a:rPr lang="en-US" altLang="en-US" dirty="0"/>
              <a:t>– record can be placed anywhere in the file where there is space</a:t>
            </a:r>
          </a:p>
          <a:p>
            <a:r>
              <a:rPr lang="en-US" altLang="en-US" b="1" dirty="0">
                <a:solidFill>
                  <a:srgbClr val="002060"/>
                </a:solidFill>
              </a:rPr>
              <a:t>Sequential</a:t>
            </a:r>
            <a:r>
              <a:rPr lang="en-US" altLang="en-US" b="1" dirty="0">
                <a:solidFill>
                  <a:schemeClr val="tx2"/>
                </a:solidFill>
              </a:rPr>
              <a:t> </a:t>
            </a:r>
            <a:r>
              <a:rPr lang="en-US" altLang="en-US" dirty="0"/>
              <a:t>– store records in sequential order, based on the value of the search key of each record</a:t>
            </a:r>
          </a:p>
          <a:p>
            <a:r>
              <a:rPr lang="en-US" altLang="en-US" dirty="0"/>
              <a:t>In a  </a:t>
            </a:r>
            <a:r>
              <a:rPr lang="en-US" altLang="en-US" b="1" dirty="0" err="1">
                <a:solidFill>
                  <a:srgbClr val="002060"/>
                </a:solidFill>
              </a:rPr>
              <a:t>multitable</a:t>
            </a:r>
            <a:r>
              <a:rPr lang="en-US" altLang="en-US" b="1" dirty="0">
                <a:solidFill>
                  <a:srgbClr val="002060"/>
                </a:solidFill>
              </a:rPr>
              <a:t> clustering file organization </a:t>
            </a:r>
            <a:r>
              <a:rPr lang="en-US" altLang="en-US" dirty="0">
                <a:solidFill>
                  <a:srgbClr val="002060"/>
                </a:solidFill>
              </a:rPr>
              <a:t> </a:t>
            </a:r>
            <a:r>
              <a:rPr lang="en-US" altLang="en-US" dirty="0"/>
              <a:t>records of several different relations can be stored in the same file</a:t>
            </a:r>
          </a:p>
          <a:p>
            <a:pPr lvl="1"/>
            <a:r>
              <a:rPr lang="en-US" altLang="en-US" dirty="0"/>
              <a:t>Motivation: store related records on the same block to minimize I/O</a:t>
            </a:r>
          </a:p>
          <a:p>
            <a:r>
              <a:rPr lang="en-US" altLang="en-US" b="1" dirty="0">
                <a:solidFill>
                  <a:srgbClr val="002060"/>
                </a:solidFill>
              </a:rPr>
              <a:t>B</a:t>
            </a:r>
            <a:r>
              <a:rPr lang="en-US" altLang="en-US" b="1" baseline="30000" dirty="0">
                <a:solidFill>
                  <a:srgbClr val="002060"/>
                </a:solidFill>
              </a:rPr>
              <a:t>+</a:t>
            </a:r>
            <a:r>
              <a:rPr lang="en-US" altLang="en-US" b="1" dirty="0">
                <a:solidFill>
                  <a:srgbClr val="002060"/>
                </a:solidFill>
              </a:rPr>
              <a:t>-tree file organization</a:t>
            </a:r>
          </a:p>
          <a:p>
            <a:pPr lvl="1"/>
            <a:r>
              <a:rPr lang="en-US" altLang="en-US" dirty="0">
                <a:solidFill>
                  <a:schemeClr val="accent4">
                    <a:lumMod val="95000"/>
                    <a:lumOff val="5000"/>
                  </a:schemeClr>
                </a:solidFill>
              </a:rPr>
              <a:t>Ordered storage even with inserts/deletes</a:t>
            </a:r>
          </a:p>
          <a:p>
            <a:pPr lvl="1"/>
            <a:r>
              <a:rPr lang="en-US" altLang="en-US" dirty="0">
                <a:solidFill>
                  <a:schemeClr val="accent4">
                    <a:lumMod val="95000"/>
                    <a:lumOff val="5000"/>
                  </a:schemeClr>
                </a:solidFill>
              </a:rPr>
              <a:t>More on this in Chapter 14</a:t>
            </a:r>
          </a:p>
          <a:p>
            <a:r>
              <a:rPr lang="en-US" altLang="en-US" b="1" dirty="0">
                <a:solidFill>
                  <a:srgbClr val="002060"/>
                </a:solidFill>
              </a:rPr>
              <a:t>Hashing</a:t>
            </a:r>
            <a:r>
              <a:rPr lang="en-US" altLang="en-US" dirty="0"/>
              <a:t> – a hash function computed on search key; the result specifies in which block of the file the record should be placed</a:t>
            </a:r>
          </a:p>
          <a:p>
            <a:pPr lvl="1"/>
            <a:r>
              <a:rPr lang="en-US" altLang="en-US" dirty="0"/>
              <a:t>More on this in Chapter 14</a:t>
            </a:r>
          </a:p>
          <a:p>
            <a:endParaRPr lang="en-US" altLang="en-US" dirty="0"/>
          </a:p>
        </p:txBody>
      </p:sp>
    </p:spTree>
    <p:extLst>
      <p:ext uri="{BB962C8B-B14F-4D97-AF65-F5344CB8AC3E}">
        <p14:creationId xmlns:p14="http://schemas.microsoft.com/office/powerpoint/2010/main" val="3918520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II Kickoff</a:t>
            </a:r>
            <a:endParaRPr lang="en-US" altLang="en-US" sz="1600" i="1" dirty="0">
              <a:solidFill>
                <a:schemeClr val="bg1"/>
              </a:solidFill>
            </a:endParaRPr>
          </a:p>
        </p:txBody>
      </p:sp>
      <p:sp>
        <p:nvSpPr>
          <p:cNvPr id="9" name="TextBox 11">
            <a:extLst>
              <a:ext uri="{FF2B5EF4-FFF2-40B4-BE49-F238E27FC236}">
                <a16:creationId xmlns:a16="http://schemas.microsoft.com/office/drawing/2014/main" id="{4F18387A-AF4D-0849-99C1-F243E0DEC30E}"/>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8: No SQL Intro, Module II Intro</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spTree>
    <p:extLst>
      <p:ext uri="{BB962C8B-B14F-4D97-AF65-F5344CB8AC3E}">
        <p14:creationId xmlns:p14="http://schemas.microsoft.com/office/powerpoint/2010/main" val="5475088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1C99F-2FB0-4CCB-90E4-2C4846F41627}"/>
              </a:ext>
            </a:extLst>
          </p:cNvPr>
          <p:cNvSpPr>
            <a:spLocks noGrp="1"/>
          </p:cNvSpPr>
          <p:nvPr>
            <p:ph type="title"/>
          </p:nvPr>
        </p:nvSpPr>
        <p:spPr/>
        <p:txBody>
          <a:bodyPr/>
          <a:lstStyle/>
          <a:p>
            <a:r>
              <a:rPr lang="en-IN" dirty="0"/>
              <a:t>Heap File Organization</a:t>
            </a:r>
          </a:p>
        </p:txBody>
      </p:sp>
      <p:sp>
        <p:nvSpPr>
          <p:cNvPr id="3" name="Content Placeholder 2">
            <a:extLst>
              <a:ext uri="{FF2B5EF4-FFF2-40B4-BE49-F238E27FC236}">
                <a16:creationId xmlns:a16="http://schemas.microsoft.com/office/drawing/2014/main" id="{1073BD8A-474A-4BC0-8DF8-2859E40A2438}"/>
              </a:ext>
            </a:extLst>
          </p:cNvPr>
          <p:cNvSpPr>
            <a:spLocks noGrp="1"/>
          </p:cNvSpPr>
          <p:nvPr>
            <p:ph idx="1"/>
          </p:nvPr>
        </p:nvSpPr>
        <p:spPr>
          <a:xfrm>
            <a:off x="1753792" y="820342"/>
            <a:ext cx="5745956" cy="3677840"/>
          </a:xfrm>
        </p:spPr>
        <p:txBody>
          <a:bodyPr/>
          <a:lstStyle/>
          <a:p>
            <a:r>
              <a:rPr lang="en-IN" dirty="0"/>
              <a:t>Records can be placed anywhere in the file where there is free space</a:t>
            </a:r>
          </a:p>
          <a:p>
            <a:r>
              <a:rPr lang="en-IN" dirty="0"/>
              <a:t>Records usually do not move once allocated</a:t>
            </a:r>
          </a:p>
          <a:p>
            <a:r>
              <a:rPr lang="en-IN" dirty="0"/>
              <a:t>Important to be able to efficiently find free space within file</a:t>
            </a:r>
          </a:p>
          <a:p>
            <a:r>
              <a:rPr lang="en-IN" b="1" dirty="0">
                <a:solidFill>
                  <a:srgbClr val="002060"/>
                </a:solidFill>
              </a:rPr>
              <a:t>Free-space map</a:t>
            </a:r>
          </a:p>
          <a:p>
            <a:pPr lvl="1"/>
            <a:r>
              <a:rPr lang="en-IN" dirty="0">
                <a:solidFill>
                  <a:schemeClr val="accent4"/>
                </a:solidFill>
              </a:rPr>
              <a:t>Array with 1 entry per block.  Each entry is a few bits to a byte, and records fraction of block that is free</a:t>
            </a:r>
          </a:p>
          <a:p>
            <a:pPr lvl="1"/>
            <a:r>
              <a:rPr lang="en-IN" dirty="0">
                <a:solidFill>
                  <a:schemeClr val="accent4"/>
                </a:solidFill>
              </a:rPr>
              <a:t>In example below, 3 bits per block, value divided by 8 indicates fraction of block that is free</a:t>
            </a:r>
            <a:br>
              <a:rPr lang="en-IN" dirty="0">
                <a:solidFill>
                  <a:schemeClr val="accent4"/>
                </a:solidFill>
              </a:rPr>
            </a:br>
            <a:br>
              <a:rPr lang="en-IN" dirty="0">
                <a:solidFill>
                  <a:schemeClr val="accent4"/>
                </a:solidFill>
              </a:rPr>
            </a:br>
            <a:endParaRPr lang="en-IN" dirty="0">
              <a:solidFill>
                <a:schemeClr val="accent4"/>
              </a:solidFill>
            </a:endParaRPr>
          </a:p>
          <a:p>
            <a:pPr lvl="1"/>
            <a:r>
              <a:rPr lang="en-IN" dirty="0">
                <a:solidFill>
                  <a:schemeClr val="accent4"/>
                </a:solidFill>
              </a:rPr>
              <a:t>Can have second-level free-space map</a:t>
            </a:r>
          </a:p>
          <a:p>
            <a:pPr lvl="1"/>
            <a:r>
              <a:rPr lang="en-IN" dirty="0">
                <a:solidFill>
                  <a:schemeClr val="accent4"/>
                </a:solidFill>
              </a:rPr>
              <a:t>In example below, each entry stores maximum from 4 entries of first-level free-space map</a:t>
            </a:r>
          </a:p>
          <a:p>
            <a:pPr marL="342900" lvl="1" indent="0">
              <a:buNone/>
            </a:pPr>
            <a:endParaRPr lang="en-IN" dirty="0">
              <a:solidFill>
                <a:schemeClr val="accent4"/>
              </a:solidFill>
            </a:endParaRPr>
          </a:p>
          <a:p>
            <a:r>
              <a:rPr lang="en-IN" dirty="0">
                <a:solidFill>
                  <a:schemeClr val="accent4"/>
                </a:solidFill>
              </a:rPr>
              <a:t>Free space map written to disk periodically, OK to have wrong (old) values for some entries (will be detected and fixed)</a:t>
            </a:r>
          </a:p>
        </p:txBody>
      </p:sp>
      <p:pic>
        <p:nvPicPr>
          <p:cNvPr id="4" name="Picture 3">
            <a:extLst>
              <a:ext uri="{FF2B5EF4-FFF2-40B4-BE49-F238E27FC236}">
                <a16:creationId xmlns:a16="http://schemas.microsoft.com/office/drawing/2014/main" id="{F9AD693F-0ACF-4245-8328-5BDC50A20A3D}"/>
              </a:ext>
            </a:extLst>
          </p:cNvPr>
          <p:cNvPicPr>
            <a:picLocks noChangeAspect="1"/>
          </p:cNvPicPr>
          <p:nvPr/>
        </p:nvPicPr>
        <p:blipFill>
          <a:blip r:embed="rId2"/>
          <a:stretch>
            <a:fillRect/>
          </a:stretch>
        </p:blipFill>
        <p:spPr>
          <a:xfrm>
            <a:off x="2977692" y="2819023"/>
            <a:ext cx="3188617" cy="344948"/>
          </a:xfrm>
          <a:prstGeom prst="rect">
            <a:avLst/>
          </a:prstGeom>
        </p:spPr>
      </p:pic>
      <p:pic>
        <p:nvPicPr>
          <p:cNvPr id="5" name="Picture 4">
            <a:extLst>
              <a:ext uri="{FF2B5EF4-FFF2-40B4-BE49-F238E27FC236}">
                <a16:creationId xmlns:a16="http://schemas.microsoft.com/office/drawing/2014/main" id="{6699ACCB-35C7-4D87-96BB-EA690394D029}"/>
              </a:ext>
            </a:extLst>
          </p:cNvPr>
          <p:cNvPicPr>
            <a:picLocks noChangeAspect="1"/>
          </p:cNvPicPr>
          <p:nvPr/>
        </p:nvPicPr>
        <p:blipFill>
          <a:blip r:embed="rId3"/>
          <a:stretch>
            <a:fillRect/>
          </a:stretch>
        </p:blipFill>
        <p:spPr>
          <a:xfrm>
            <a:off x="3971926" y="3860250"/>
            <a:ext cx="929165" cy="363407"/>
          </a:xfrm>
          <a:prstGeom prst="rect">
            <a:avLst/>
          </a:prstGeom>
        </p:spPr>
      </p:pic>
    </p:spTree>
    <p:extLst>
      <p:ext uri="{BB962C8B-B14F-4D97-AF65-F5344CB8AC3E}">
        <p14:creationId xmlns:p14="http://schemas.microsoft.com/office/powerpoint/2010/main" val="5629885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a:extLst>
              <a:ext uri="{FF2B5EF4-FFF2-40B4-BE49-F238E27FC236}">
                <a16:creationId xmlns:a16="http://schemas.microsoft.com/office/drawing/2014/main" id="{8961343C-9DCE-41B6-83FD-AF636EC64C8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Sequential File Organization</a:t>
            </a:r>
          </a:p>
        </p:txBody>
      </p:sp>
      <p:sp>
        <p:nvSpPr>
          <p:cNvPr id="94211" name="Rectangle 3">
            <a:extLst>
              <a:ext uri="{FF2B5EF4-FFF2-40B4-BE49-F238E27FC236}">
                <a16:creationId xmlns:a16="http://schemas.microsoft.com/office/drawing/2014/main" id="{5D31A57C-3D93-4733-8DEA-422D3C6A5A99}"/>
              </a:ext>
            </a:extLst>
          </p:cNvPr>
          <p:cNvSpPr>
            <a:spLocks noGrp="1" noChangeArrowheads="1"/>
          </p:cNvSpPr>
          <p:nvPr>
            <p:ph type="body" idx="1"/>
          </p:nvPr>
        </p:nvSpPr>
        <p:spPr>
          <a:xfrm>
            <a:off x="1753791" y="820341"/>
            <a:ext cx="5043488" cy="1000125"/>
          </a:xfrm>
        </p:spPr>
        <p:txBody>
          <a:bodyPr/>
          <a:lstStyle/>
          <a:p>
            <a:r>
              <a:rPr lang="en-US" altLang="en-US" dirty="0"/>
              <a:t>Suitable for applications that require sequential processing of the entire file </a:t>
            </a:r>
          </a:p>
          <a:p>
            <a:r>
              <a:rPr lang="en-US" altLang="en-US" dirty="0"/>
              <a:t>The records in the file are ordered by a </a:t>
            </a:r>
            <a:r>
              <a:rPr lang="en-US" altLang="en-US" dirty="0">
                <a:solidFill>
                  <a:srgbClr val="002060"/>
                </a:solidFill>
              </a:rPr>
              <a:t>search-key</a:t>
            </a:r>
          </a:p>
        </p:txBody>
      </p:sp>
      <p:pic>
        <p:nvPicPr>
          <p:cNvPr id="94212" name="Picture 11">
            <a:extLst>
              <a:ext uri="{FF2B5EF4-FFF2-40B4-BE49-F238E27FC236}">
                <a16:creationId xmlns:a16="http://schemas.microsoft.com/office/drawing/2014/main" id="{9759213F-D318-4553-BE18-85B78FE780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5333" y="1657662"/>
            <a:ext cx="4069556" cy="270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64987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a:extLst>
              <a:ext uri="{FF2B5EF4-FFF2-40B4-BE49-F238E27FC236}">
                <a16:creationId xmlns:a16="http://schemas.microsoft.com/office/drawing/2014/main" id="{C3C53EFA-B3D6-4C50-B2C6-C8B05B887C3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Sequential File Organization (Cont.)</a:t>
            </a:r>
          </a:p>
        </p:txBody>
      </p:sp>
      <p:sp>
        <p:nvSpPr>
          <p:cNvPr id="96259" name="Rectangle 3">
            <a:extLst>
              <a:ext uri="{FF2B5EF4-FFF2-40B4-BE49-F238E27FC236}">
                <a16:creationId xmlns:a16="http://schemas.microsoft.com/office/drawing/2014/main" id="{93F2AC50-E56B-4614-A322-7C69BACB2739}"/>
              </a:ext>
            </a:extLst>
          </p:cNvPr>
          <p:cNvSpPr>
            <a:spLocks noGrp="1" noChangeArrowheads="1"/>
          </p:cNvSpPr>
          <p:nvPr>
            <p:ph type="body" idx="1"/>
          </p:nvPr>
        </p:nvSpPr>
        <p:spPr>
          <a:xfrm>
            <a:off x="1719263" y="841773"/>
            <a:ext cx="6334125" cy="2982515"/>
          </a:xfrm>
        </p:spPr>
        <p:txBody>
          <a:bodyPr/>
          <a:lstStyle/>
          <a:p>
            <a:r>
              <a:rPr lang="en-US" altLang="en-US" dirty="0"/>
              <a:t>Deletion – use pointer chains</a:t>
            </a:r>
          </a:p>
          <a:p>
            <a:r>
              <a:rPr lang="en-US" altLang="en-US" dirty="0"/>
              <a:t>Insertion –locate the position where the record is to be inserted</a:t>
            </a:r>
          </a:p>
          <a:p>
            <a:pPr lvl="1"/>
            <a:r>
              <a:rPr lang="en-US" altLang="en-US" dirty="0"/>
              <a:t>if there is free space insert there </a:t>
            </a:r>
          </a:p>
          <a:p>
            <a:pPr lvl="1"/>
            <a:r>
              <a:rPr lang="en-US" altLang="en-US" dirty="0"/>
              <a:t>if no free space, insert the record in an </a:t>
            </a:r>
            <a:r>
              <a:rPr lang="en-US" altLang="en-US" dirty="0">
                <a:solidFill>
                  <a:srgbClr val="002060"/>
                </a:solidFill>
              </a:rPr>
              <a:t>overflow block</a:t>
            </a:r>
          </a:p>
          <a:p>
            <a:pPr lvl="1"/>
            <a:r>
              <a:rPr lang="en-US" altLang="en-US" dirty="0"/>
              <a:t>In either case, pointer chain must be updated</a:t>
            </a:r>
          </a:p>
          <a:p>
            <a:r>
              <a:rPr lang="en-US" altLang="en-US" dirty="0"/>
              <a:t>Need to reorganize the file</a:t>
            </a:r>
            <a:br>
              <a:rPr lang="en-US" altLang="en-US" dirty="0"/>
            </a:br>
            <a:r>
              <a:rPr lang="en-US" altLang="en-US" dirty="0"/>
              <a:t> from time to time to restore</a:t>
            </a:r>
            <a:br>
              <a:rPr lang="en-US" altLang="en-US" dirty="0"/>
            </a:br>
            <a:r>
              <a:rPr lang="en-US" altLang="en-US" dirty="0"/>
              <a:t> sequential order</a:t>
            </a:r>
          </a:p>
        </p:txBody>
      </p:sp>
      <p:pic>
        <p:nvPicPr>
          <p:cNvPr id="96260" name="Picture 11">
            <a:extLst>
              <a:ext uri="{FF2B5EF4-FFF2-40B4-BE49-F238E27FC236}">
                <a16:creationId xmlns:a16="http://schemas.microsoft.com/office/drawing/2014/main" id="{A47C8099-0E08-48EA-9787-BD27C85E7C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4350" y="2255044"/>
            <a:ext cx="3531394" cy="2591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88169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78BCA-59BB-4645-ADFD-BA7077CC730C}"/>
              </a:ext>
            </a:extLst>
          </p:cNvPr>
          <p:cNvSpPr>
            <a:spLocks noGrp="1"/>
          </p:cNvSpPr>
          <p:nvPr>
            <p:ph type="title"/>
          </p:nvPr>
        </p:nvSpPr>
        <p:spPr/>
        <p:txBody>
          <a:bodyPr/>
          <a:lstStyle/>
          <a:p>
            <a:r>
              <a:rPr lang="en-IN" dirty="0"/>
              <a:t>Partitioning</a:t>
            </a:r>
          </a:p>
        </p:txBody>
      </p:sp>
      <p:sp>
        <p:nvSpPr>
          <p:cNvPr id="3" name="Content Placeholder 2">
            <a:extLst>
              <a:ext uri="{FF2B5EF4-FFF2-40B4-BE49-F238E27FC236}">
                <a16:creationId xmlns:a16="http://schemas.microsoft.com/office/drawing/2014/main" id="{629B0A5E-214E-480B-959C-AEE1B25115DA}"/>
              </a:ext>
            </a:extLst>
          </p:cNvPr>
          <p:cNvSpPr>
            <a:spLocks noGrp="1"/>
          </p:cNvSpPr>
          <p:nvPr>
            <p:ph idx="1"/>
          </p:nvPr>
        </p:nvSpPr>
        <p:spPr>
          <a:xfrm>
            <a:off x="1719263" y="820342"/>
            <a:ext cx="5780485" cy="3677840"/>
          </a:xfrm>
        </p:spPr>
        <p:txBody>
          <a:bodyPr/>
          <a:lstStyle/>
          <a:p>
            <a:r>
              <a:rPr lang="en-IN" b="1" dirty="0">
                <a:solidFill>
                  <a:srgbClr val="002060"/>
                </a:solidFill>
              </a:rPr>
              <a:t>Table partitioning</a:t>
            </a:r>
            <a:r>
              <a:rPr lang="en-IN" dirty="0"/>
              <a:t>: Records in a relation can be partitioned into smaller relations that are stored separately</a:t>
            </a:r>
          </a:p>
          <a:p>
            <a:r>
              <a:rPr lang="en-IN" dirty="0"/>
              <a:t>E.g., </a:t>
            </a:r>
            <a:r>
              <a:rPr lang="en-IN" i="1" dirty="0"/>
              <a:t>transaction </a:t>
            </a:r>
            <a:r>
              <a:rPr lang="en-IN" dirty="0"/>
              <a:t>relation may be partitioned into </a:t>
            </a:r>
            <a:br>
              <a:rPr lang="en-IN" dirty="0"/>
            </a:br>
            <a:r>
              <a:rPr lang="en-IN" dirty="0"/>
              <a:t>  </a:t>
            </a:r>
            <a:r>
              <a:rPr lang="en-IN" i="1" dirty="0"/>
              <a:t>transaction_2018, transaction_2019, etc.</a:t>
            </a:r>
          </a:p>
          <a:p>
            <a:r>
              <a:rPr lang="en-IN" dirty="0"/>
              <a:t>Queries written on </a:t>
            </a:r>
            <a:r>
              <a:rPr lang="en-IN" i="1" dirty="0"/>
              <a:t>transaction</a:t>
            </a:r>
            <a:r>
              <a:rPr lang="en-IN" dirty="0"/>
              <a:t> must access records in all partitions</a:t>
            </a:r>
          </a:p>
          <a:p>
            <a:pPr lvl="1"/>
            <a:r>
              <a:rPr lang="en-IN" dirty="0"/>
              <a:t>Unless query has a selection such as </a:t>
            </a:r>
            <a:r>
              <a:rPr lang="en-IN" i="1" dirty="0"/>
              <a:t>year=</a:t>
            </a:r>
            <a:r>
              <a:rPr lang="en-IN" dirty="0"/>
              <a:t>2019, in which case only one partition in needed</a:t>
            </a:r>
          </a:p>
          <a:p>
            <a:r>
              <a:rPr lang="en-IN" dirty="0"/>
              <a:t>Partitioning </a:t>
            </a:r>
          </a:p>
          <a:p>
            <a:pPr lvl="1"/>
            <a:r>
              <a:rPr lang="en-IN" dirty="0"/>
              <a:t>Reduces costs of some operations such as free space management</a:t>
            </a:r>
          </a:p>
          <a:p>
            <a:pPr lvl="1"/>
            <a:r>
              <a:rPr lang="en-IN" dirty="0"/>
              <a:t>Allows different partitions to be stored on different storage devices </a:t>
            </a:r>
          </a:p>
          <a:p>
            <a:pPr lvl="2"/>
            <a:r>
              <a:rPr lang="en-IN" dirty="0"/>
              <a:t>E.g., </a:t>
            </a:r>
            <a:r>
              <a:rPr lang="en-IN" i="1" dirty="0"/>
              <a:t>transaction </a:t>
            </a:r>
            <a:r>
              <a:rPr lang="en-IN" dirty="0"/>
              <a:t>partition for current year on SSD, for older years on magnetic disk</a:t>
            </a:r>
          </a:p>
        </p:txBody>
      </p:sp>
    </p:spTree>
    <p:extLst>
      <p:ext uri="{BB962C8B-B14F-4D97-AF65-F5344CB8AC3E}">
        <p14:creationId xmlns:p14="http://schemas.microsoft.com/office/powerpoint/2010/main" val="35107533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00DC2C-F71E-4568-A8BF-BDADAE1B914E}"/>
              </a:ext>
            </a:extLst>
          </p:cNvPr>
          <p:cNvSpPr>
            <a:spLocks noGrp="1"/>
          </p:cNvSpPr>
          <p:nvPr>
            <p:ph type="title"/>
          </p:nvPr>
        </p:nvSpPr>
        <p:spPr/>
        <p:txBody>
          <a:bodyPr/>
          <a:lstStyle/>
          <a:p>
            <a:pPr>
              <a:defRPr/>
            </a:pPr>
            <a:r>
              <a:rPr lang="en-IN" dirty="0"/>
              <a:t>Column-Oriented Storage</a:t>
            </a:r>
          </a:p>
        </p:txBody>
      </p:sp>
      <p:sp>
        <p:nvSpPr>
          <p:cNvPr id="2" name="Content Placeholder 1">
            <a:extLst>
              <a:ext uri="{FF2B5EF4-FFF2-40B4-BE49-F238E27FC236}">
                <a16:creationId xmlns:a16="http://schemas.microsoft.com/office/drawing/2014/main" id="{01A81589-CC18-45D0-B88D-818E683EF480}"/>
              </a:ext>
            </a:extLst>
          </p:cNvPr>
          <p:cNvSpPr>
            <a:spLocks noGrp="1"/>
          </p:cNvSpPr>
          <p:nvPr>
            <p:ph idx="1"/>
          </p:nvPr>
        </p:nvSpPr>
        <p:spPr/>
        <p:txBody>
          <a:bodyPr/>
          <a:lstStyle/>
          <a:p>
            <a:r>
              <a:rPr lang="en-IN" dirty="0"/>
              <a:t>Also known as </a:t>
            </a:r>
            <a:r>
              <a:rPr lang="en-IN" b="1" dirty="0">
                <a:solidFill>
                  <a:srgbClr val="002060"/>
                </a:solidFill>
              </a:rPr>
              <a:t>columnar</a:t>
            </a:r>
            <a:r>
              <a:rPr lang="en-IN" b="1" dirty="0"/>
              <a:t> </a:t>
            </a:r>
            <a:r>
              <a:rPr lang="en-IN" b="1" dirty="0">
                <a:solidFill>
                  <a:srgbClr val="002060"/>
                </a:solidFill>
              </a:rPr>
              <a:t>representation</a:t>
            </a:r>
          </a:p>
          <a:p>
            <a:r>
              <a:rPr lang="en-IN" dirty="0"/>
              <a:t>Store each attribute of a relation separately</a:t>
            </a:r>
          </a:p>
          <a:p>
            <a:r>
              <a:rPr lang="en-IN" dirty="0"/>
              <a:t>Example</a:t>
            </a:r>
          </a:p>
        </p:txBody>
      </p:sp>
      <p:pic>
        <p:nvPicPr>
          <p:cNvPr id="3" name="Picture 2"/>
          <p:cNvPicPr>
            <a:picLocks noChangeAspect="1"/>
          </p:cNvPicPr>
          <p:nvPr/>
        </p:nvPicPr>
        <p:blipFill>
          <a:blip r:embed="rId2"/>
          <a:stretch>
            <a:fillRect/>
          </a:stretch>
        </p:blipFill>
        <p:spPr>
          <a:xfrm>
            <a:off x="2364580" y="1662015"/>
            <a:ext cx="4290309" cy="2249192"/>
          </a:xfrm>
          <a:prstGeom prst="rect">
            <a:avLst/>
          </a:prstGeom>
        </p:spPr>
      </p:pic>
    </p:spTree>
    <p:extLst>
      <p:ext uri="{BB962C8B-B14F-4D97-AF65-F5344CB8AC3E}">
        <p14:creationId xmlns:p14="http://schemas.microsoft.com/office/powerpoint/2010/main" val="2162201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DADB3-35F6-4B68-B765-D70C1EF9A135}"/>
              </a:ext>
            </a:extLst>
          </p:cNvPr>
          <p:cNvSpPr>
            <a:spLocks noGrp="1"/>
          </p:cNvSpPr>
          <p:nvPr>
            <p:ph type="title"/>
          </p:nvPr>
        </p:nvSpPr>
        <p:spPr/>
        <p:txBody>
          <a:bodyPr/>
          <a:lstStyle/>
          <a:p>
            <a:r>
              <a:rPr lang="en-IN" dirty="0"/>
              <a:t>Columnar Representation</a:t>
            </a:r>
          </a:p>
        </p:txBody>
      </p:sp>
      <p:sp>
        <p:nvSpPr>
          <p:cNvPr id="3" name="Content Placeholder 2">
            <a:extLst>
              <a:ext uri="{FF2B5EF4-FFF2-40B4-BE49-F238E27FC236}">
                <a16:creationId xmlns:a16="http://schemas.microsoft.com/office/drawing/2014/main" id="{1D9BB982-1780-40AF-99CB-C24C58FDC91C}"/>
              </a:ext>
            </a:extLst>
          </p:cNvPr>
          <p:cNvSpPr>
            <a:spLocks noGrp="1"/>
          </p:cNvSpPr>
          <p:nvPr>
            <p:ph idx="1"/>
          </p:nvPr>
        </p:nvSpPr>
        <p:spPr>
          <a:xfrm>
            <a:off x="1753791" y="820342"/>
            <a:ext cx="6023372" cy="3755231"/>
          </a:xfrm>
        </p:spPr>
        <p:txBody>
          <a:bodyPr/>
          <a:lstStyle/>
          <a:p>
            <a:r>
              <a:rPr lang="en-IN" dirty="0"/>
              <a:t>Benefits:</a:t>
            </a:r>
          </a:p>
          <a:p>
            <a:pPr lvl="1"/>
            <a:r>
              <a:rPr lang="en-IN" dirty="0"/>
              <a:t>Reduced IO if only some attributes are accessed</a:t>
            </a:r>
          </a:p>
          <a:p>
            <a:pPr lvl="1"/>
            <a:r>
              <a:rPr lang="en-IN" dirty="0"/>
              <a:t>Improved CPU cache performance </a:t>
            </a:r>
          </a:p>
          <a:p>
            <a:pPr lvl="1"/>
            <a:r>
              <a:rPr lang="en-IN" dirty="0"/>
              <a:t>Improved compression</a:t>
            </a:r>
          </a:p>
          <a:p>
            <a:pPr lvl="1"/>
            <a:r>
              <a:rPr lang="en-IN" b="1" dirty="0">
                <a:solidFill>
                  <a:srgbClr val="002060"/>
                </a:solidFill>
              </a:rPr>
              <a:t>Vector processing </a:t>
            </a:r>
            <a:r>
              <a:rPr lang="en-IN" dirty="0"/>
              <a:t>on modern CPU architectures</a:t>
            </a:r>
          </a:p>
          <a:p>
            <a:r>
              <a:rPr lang="en-IN" dirty="0"/>
              <a:t>Drawbacks</a:t>
            </a:r>
          </a:p>
          <a:p>
            <a:pPr lvl="1"/>
            <a:r>
              <a:rPr lang="en-IN" dirty="0"/>
              <a:t>Cost of tuple reconstruction from columnar representation</a:t>
            </a:r>
          </a:p>
          <a:p>
            <a:pPr lvl="1"/>
            <a:r>
              <a:rPr lang="en-IN" dirty="0"/>
              <a:t>Cost of tuple deletion and update</a:t>
            </a:r>
          </a:p>
          <a:p>
            <a:pPr lvl="1"/>
            <a:r>
              <a:rPr lang="en-IN" dirty="0"/>
              <a:t>Cost of decompression</a:t>
            </a:r>
          </a:p>
          <a:p>
            <a:r>
              <a:rPr lang="en-IN" dirty="0"/>
              <a:t>Columnar representation found to be more efficient for decision support than row-oriented representation</a:t>
            </a:r>
          </a:p>
          <a:p>
            <a:r>
              <a:rPr lang="en-IN" dirty="0"/>
              <a:t>Traditional row-oriented representation preferable for transaction processing</a:t>
            </a:r>
          </a:p>
          <a:p>
            <a:r>
              <a:rPr lang="en-IN" dirty="0"/>
              <a:t>Some databases support both representations</a:t>
            </a:r>
          </a:p>
          <a:p>
            <a:pPr lvl="1"/>
            <a:r>
              <a:rPr lang="en-IN" dirty="0"/>
              <a:t>Called </a:t>
            </a:r>
            <a:r>
              <a:rPr lang="en-IN" b="1" dirty="0">
                <a:solidFill>
                  <a:srgbClr val="002060"/>
                </a:solidFill>
              </a:rPr>
              <a:t>hybrid row/column stores</a:t>
            </a:r>
          </a:p>
        </p:txBody>
      </p:sp>
    </p:spTree>
    <p:extLst>
      <p:ext uri="{BB962C8B-B14F-4D97-AF65-F5344CB8AC3E}">
        <p14:creationId xmlns:p14="http://schemas.microsoft.com/office/powerpoint/2010/main" val="40713861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015E3-4114-F546-BCBB-9516412152B7}"/>
              </a:ext>
            </a:extLst>
          </p:cNvPr>
          <p:cNvSpPr>
            <a:spLocks noGrp="1"/>
          </p:cNvSpPr>
          <p:nvPr>
            <p:ph type="title"/>
          </p:nvPr>
        </p:nvSpPr>
        <p:spPr/>
        <p:txBody>
          <a:bodyPr/>
          <a:lstStyle/>
          <a:p>
            <a:r>
              <a:rPr lang="en-US" dirty="0"/>
              <a:t>Row vs Column</a:t>
            </a:r>
          </a:p>
        </p:txBody>
      </p:sp>
      <p:sp>
        <p:nvSpPr>
          <p:cNvPr id="12" name="Content Placeholder 6">
            <a:extLst>
              <a:ext uri="{FF2B5EF4-FFF2-40B4-BE49-F238E27FC236}">
                <a16:creationId xmlns:a16="http://schemas.microsoft.com/office/drawing/2014/main" id="{F6C8E8CB-4104-4B41-8AE5-5F9AEFCBD7DB}"/>
              </a:ext>
            </a:extLst>
          </p:cNvPr>
          <p:cNvSpPr>
            <a:spLocks noGrp="1"/>
          </p:cNvSpPr>
          <p:nvPr>
            <p:ph sz="half" idx="1"/>
          </p:nvPr>
        </p:nvSpPr>
        <p:spPr>
          <a:xfrm>
            <a:off x="12111" y="791982"/>
            <a:ext cx="5801707" cy="4200509"/>
          </a:xfrm>
        </p:spPr>
        <p:txBody>
          <a:bodyPr>
            <a:normAutofit fontScale="77500" lnSpcReduction="20000"/>
          </a:bodyPr>
          <a:lstStyle/>
          <a:p>
            <a:pPr>
              <a:lnSpc>
                <a:spcPct val="120000"/>
              </a:lnSpc>
              <a:spcBef>
                <a:spcPts val="0"/>
              </a:spcBef>
            </a:pPr>
            <a:r>
              <a:rPr lang="en-US" dirty="0"/>
              <a:t>Columnar and Row are both</a:t>
            </a:r>
          </a:p>
          <a:p>
            <a:pPr lvl="1">
              <a:lnSpc>
                <a:spcPct val="120000"/>
              </a:lnSpc>
              <a:spcBef>
                <a:spcPts val="0"/>
              </a:spcBef>
            </a:pPr>
            <a:r>
              <a:rPr lang="en-US" dirty="0"/>
              <a:t>Relational</a:t>
            </a:r>
          </a:p>
          <a:p>
            <a:pPr lvl="1">
              <a:lnSpc>
                <a:spcPct val="120000"/>
              </a:lnSpc>
              <a:spcBef>
                <a:spcPts val="0"/>
              </a:spcBef>
            </a:pPr>
            <a:r>
              <a:rPr lang="en-US" dirty="0"/>
              <a:t>Support SQL operations</a:t>
            </a:r>
          </a:p>
          <a:p>
            <a:pPr>
              <a:lnSpc>
                <a:spcPct val="120000"/>
              </a:lnSpc>
              <a:spcBef>
                <a:spcPts val="0"/>
              </a:spcBef>
            </a:pPr>
            <a:r>
              <a:rPr lang="en-US" dirty="0"/>
              <a:t>But differ in data storage</a:t>
            </a:r>
          </a:p>
          <a:p>
            <a:pPr lvl="1">
              <a:lnSpc>
                <a:spcPct val="120000"/>
              </a:lnSpc>
              <a:spcBef>
                <a:spcPts val="0"/>
              </a:spcBef>
            </a:pPr>
            <a:r>
              <a:rPr lang="en-US" dirty="0"/>
              <a:t>Row keeps row data</a:t>
            </a:r>
            <a:br>
              <a:rPr lang="en-US" dirty="0"/>
            </a:br>
            <a:r>
              <a:rPr lang="en-US" dirty="0"/>
              <a:t>together in blocks.</a:t>
            </a:r>
          </a:p>
          <a:p>
            <a:pPr lvl="1">
              <a:lnSpc>
                <a:spcPct val="120000"/>
              </a:lnSpc>
              <a:spcBef>
                <a:spcPts val="0"/>
              </a:spcBef>
            </a:pPr>
            <a:r>
              <a:rPr lang="en-US" dirty="0"/>
              <a:t>Columnar keys column</a:t>
            </a:r>
            <a:br>
              <a:rPr lang="en-US" dirty="0"/>
            </a:br>
            <a:r>
              <a:rPr lang="en-US" dirty="0"/>
              <a:t>data together in blocks.</a:t>
            </a:r>
          </a:p>
          <a:p>
            <a:pPr>
              <a:lnSpc>
                <a:spcPct val="120000"/>
              </a:lnSpc>
              <a:spcBef>
                <a:spcPts val="0"/>
              </a:spcBef>
            </a:pPr>
            <a:r>
              <a:rPr lang="en-US" dirty="0"/>
              <a:t>This determines performance for different</a:t>
            </a:r>
            <a:br>
              <a:rPr lang="en-US" dirty="0"/>
            </a:br>
            <a:r>
              <a:rPr lang="en-US" dirty="0"/>
              <a:t>types of query, e.g.</a:t>
            </a:r>
          </a:p>
          <a:p>
            <a:pPr lvl="1">
              <a:lnSpc>
                <a:spcPct val="120000"/>
              </a:lnSpc>
              <a:spcBef>
                <a:spcPts val="0"/>
              </a:spcBef>
            </a:pPr>
            <a:r>
              <a:rPr lang="en-US" dirty="0"/>
              <a:t>Columnar is extremely powerful for BI scenarios</a:t>
            </a:r>
          </a:p>
          <a:p>
            <a:pPr lvl="2">
              <a:lnSpc>
                <a:spcPct val="120000"/>
              </a:lnSpc>
              <a:spcBef>
                <a:spcPts val="0"/>
              </a:spcBef>
            </a:pPr>
            <a:r>
              <a:rPr lang="en-US" dirty="0"/>
              <a:t>Aggregation ops, e.g. SUM, AVG</a:t>
            </a:r>
          </a:p>
          <a:p>
            <a:pPr lvl="2">
              <a:lnSpc>
                <a:spcPct val="120000"/>
              </a:lnSpc>
              <a:spcBef>
                <a:spcPts val="0"/>
              </a:spcBef>
            </a:pPr>
            <a:r>
              <a:rPr lang="en-US" dirty="0"/>
              <a:t>PROJECT (do not load all of the row) to get a few columns</a:t>
            </a:r>
          </a:p>
          <a:p>
            <a:pPr lvl="1">
              <a:lnSpc>
                <a:spcPct val="120000"/>
              </a:lnSpc>
              <a:spcBef>
                <a:spcPts val="0"/>
              </a:spcBef>
            </a:pPr>
            <a:r>
              <a:rPr lang="en-US" dirty="0"/>
              <a:t>Row is powerful for OLTP. Transaction typically create</a:t>
            </a:r>
            <a:br>
              <a:rPr lang="en-US" dirty="0"/>
            </a:br>
            <a:r>
              <a:rPr lang="en-US" dirty="0"/>
              <a:t>and retrieve</a:t>
            </a:r>
          </a:p>
          <a:p>
            <a:pPr lvl="2">
              <a:lnSpc>
                <a:spcPct val="120000"/>
              </a:lnSpc>
              <a:spcBef>
                <a:spcPts val="0"/>
              </a:spcBef>
            </a:pPr>
            <a:r>
              <a:rPr lang="en-US" dirty="0"/>
              <a:t>One row at a time</a:t>
            </a:r>
          </a:p>
          <a:p>
            <a:pPr lvl="2">
              <a:lnSpc>
                <a:spcPct val="120000"/>
              </a:lnSpc>
              <a:spcBef>
                <a:spcPts val="0"/>
              </a:spcBef>
            </a:pPr>
            <a:r>
              <a:rPr lang="en-US" dirty="0"/>
              <a:t>All the columns of a single row.</a:t>
            </a:r>
            <a:br>
              <a:rPr lang="en-US" dirty="0"/>
            </a:br>
            <a:endParaRPr lang="en-US" dirty="0"/>
          </a:p>
        </p:txBody>
      </p:sp>
      <p:pic>
        <p:nvPicPr>
          <p:cNvPr id="10" name="Picture 9">
            <a:extLst>
              <a:ext uri="{FF2B5EF4-FFF2-40B4-BE49-F238E27FC236}">
                <a16:creationId xmlns:a16="http://schemas.microsoft.com/office/drawing/2014/main" id="{7012CF73-4B92-9349-B37A-9C46AC293E8F}"/>
              </a:ext>
            </a:extLst>
          </p:cNvPr>
          <p:cNvPicPr>
            <a:picLocks noChangeAspect="1"/>
          </p:cNvPicPr>
          <p:nvPr/>
        </p:nvPicPr>
        <p:blipFill>
          <a:blip r:embed="rId2"/>
          <a:stretch>
            <a:fillRect/>
          </a:stretch>
        </p:blipFill>
        <p:spPr>
          <a:xfrm>
            <a:off x="3545671" y="57150"/>
            <a:ext cx="5510395" cy="3690636"/>
          </a:xfrm>
          <a:prstGeom prst="rect">
            <a:avLst/>
          </a:prstGeom>
        </p:spPr>
      </p:pic>
    </p:spTree>
    <p:extLst>
      <p:ext uri="{BB962C8B-B14F-4D97-AF65-F5344CB8AC3E}">
        <p14:creationId xmlns:p14="http://schemas.microsoft.com/office/powerpoint/2010/main" val="42383744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60B0322-7A57-4754-9928-37753E4313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2000" y="639723"/>
            <a:ext cx="2807670" cy="4246363"/>
          </a:xfrm>
          <a:prstGeom prst="rect">
            <a:avLst/>
          </a:prstGeom>
        </p:spPr>
      </p:pic>
      <p:sp>
        <p:nvSpPr>
          <p:cNvPr id="4" name="Title 3">
            <a:extLst>
              <a:ext uri="{FF2B5EF4-FFF2-40B4-BE49-F238E27FC236}">
                <a16:creationId xmlns:a16="http://schemas.microsoft.com/office/drawing/2014/main" id="{3FDD51DF-BD16-4414-AF17-B95B25D95674}"/>
              </a:ext>
            </a:extLst>
          </p:cNvPr>
          <p:cNvSpPr>
            <a:spLocks noGrp="1"/>
          </p:cNvSpPr>
          <p:nvPr>
            <p:ph type="title"/>
          </p:nvPr>
        </p:nvSpPr>
        <p:spPr/>
        <p:txBody>
          <a:bodyPr/>
          <a:lstStyle/>
          <a:p>
            <a:r>
              <a:rPr lang="en-IN" dirty="0"/>
              <a:t>Columnar File Representation</a:t>
            </a:r>
          </a:p>
        </p:txBody>
      </p:sp>
      <p:sp>
        <p:nvSpPr>
          <p:cNvPr id="5" name="Content Placeholder 4">
            <a:extLst>
              <a:ext uri="{FF2B5EF4-FFF2-40B4-BE49-F238E27FC236}">
                <a16:creationId xmlns:a16="http://schemas.microsoft.com/office/drawing/2014/main" id="{70947E03-AE49-4DD7-B9F1-237C959C7158}"/>
              </a:ext>
            </a:extLst>
          </p:cNvPr>
          <p:cNvSpPr>
            <a:spLocks noGrp="1"/>
          </p:cNvSpPr>
          <p:nvPr>
            <p:ph idx="1"/>
          </p:nvPr>
        </p:nvSpPr>
        <p:spPr>
          <a:xfrm>
            <a:off x="1753792" y="820342"/>
            <a:ext cx="2377853" cy="3677840"/>
          </a:xfrm>
        </p:spPr>
        <p:txBody>
          <a:bodyPr/>
          <a:lstStyle/>
          <a:p>
            <a:r>
              <a:rPr lang="en-IN" dirty="0"/>
              <a:t>ORC and Parquet: file formats with columnar storage inside file</a:t>
            </a:r>
          </a:p>
          <a:p>
            <a:r>
              <a:rPr lang="en-IN" dirty="0"/>
              <a:t>Very popular for big-data applications</a:t>
            </a:r>
          </a:p>
          <a:p>
            <a:r>
              <a:rPr lang="en-IN" dirty="0"/>
              <a:t>Orc file format shown on right:</a:t>
            </a:r>
          </a:p>
        </p:txBody>
      </p:sp>
    </p:spTree>
    <p:extLst>
      <p:ext uri="{BB962C8B-B14F-4D97-AF65-F5344CB8AC3E}">
        <p14:creationId xmlns:p14="http://schemas.microsoft.com/office/powerpoint/2010/main" val="39845062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B6035C87-35FA-374A-9083-75575E10BC47}"/>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Memory and Buffer Pools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A86F96B0-830F-9E42-BD3A-9BEA6E920A32}"/>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rgbClr val="E2F4FF"/>
                </a:solidFill>
              </a:rPr>
              <a:pPr marL="0" marR="0" indent="0" algn="l" defTabSz="457200" rtl="0" eaLnBrk="1" fontAlgn="base" latinLnBrk="0" hangingPunct="1">
                <a:lnSpc>
                  <a:spcPct val="100000"/>
                </a:lnSpc>
                <a:spcBef>
                  <a:spcPct val="0"/>
                </a:spcBef>
                <a:spcAft>
                  <a:spcPct val="0"/>
                </a:spcAft>
                <a:buClrTx/>
                <a:buSzTx/>
                <a:buFontTx/>
                <a:buNone/>
                <a:tabLst/>
                <a:defRPr/>
              </a:pPr>
              <a:t>58</a:t>
            </a:fld>
            <a:r>
              <a:rPr lang="en-US" altLang="en-US" sz="1050" b="1" dirty="0">
                <a:solidFill>
                  <a:srgbClr val="E2F4FF"/>
                </a:solidFill>
              </a:rPr>
              <a:t> </a:t>
            </a:r>
            <a:r>
              <a:rPr lang="en-US" altLang="en-US" sz="1050" dirty="0">
                <a:solidFill>
                  <a:srgbClr val="E2F4FF"/>
                </a:solidFill>
              </a:rPr>
              <a:t>|</a:t>
            </a:r>
            <a:r>
              <a:rPr lang="en-US" altLang="en-US" sz="1050" b="1" dirty="0">
                <a:solidFill>
                  <a:srgbClr val="E2F4FF"/>
                </a:solidFill>
              </a:rPr>
              <a:t> Introduction to Databases (F21): </a:t>
            </a:r>
            <a:r>
              <a:rPr lang="en-US" altLang="en-US" sz="1050" i="1" dirty="0">
                <a:solidFill>
                  <a:srgbClr val="E2F4FF"/>
                </a:solidFill>
              </a:rPr>
              <a:t>Lecture 8: No SQL Intro, Module II Intro</a:t>
            </a:r>
            <a:r>
              <a:rPr lang="en-US" altLang="en-US" sz="1050" i="1" baseline="0" dirty="0">
                <a:solidFill>
                  <a:srgbClr val="E2F4FF"/>
                </a:solidFill>
              </a:rPr>
              <a:t>		</a:t>
            </a:r>
            <a:r>
              <a:rPr lang="de-DE" altLang="en-US" sz="1050" i="1" dirty="0">
                <a:solidFill>
                  <a:srgbClr val="E2F4FF"/>
                </a:solidFill>
              </a:rPr>
              <a:t>© Donald F. Ferguson, 2021</a:t>
            </a:r>
            <a:endParaRPr lang="en-US" altLang="en-US" sz="1050" i="1" dirty="0">
              <a:solidFill>
                <a:srgbClr val="E2F4FF"/>
              </a:solidFill>
            </a:endParaRPr>
          </a:p>
        </p:txBody>
      </p:sp>
    </p:spTree>
    <p:extLst>
      <p:ext uri="{BB962C8B-B14F-4D97-AF65-F5344CB8AC3E}">
        <p14:creationId xmlns:p14="http://schemas.microsoft.com/office/powerpoint/2010/main" val="16532884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a:extLst>
              <a:ext uri="{FF2B5EF4-FFF2-40B4-BE49-F238E27FC236}">
                <a16:creationId xmlns:a16="http://schemas.microsoft.com/office/drawing/2014/main" id="{5451E6B7-68DF-40D3-9416-41BD23A8508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Storage Access</a:t>
            </a:r>
          </a:p>
        </p:txBody>
      </p:sp>
      <p:sp>
        <p:nvSpPr>
          <p:cNvPr id="105475" name="Rectangle 3">
            <a:extLst>
              <a:ext uri="{FF2B5EF4-FFF2-40B4-BE49-F238E27FC236}">
                <a16:creationId xmlns:a16="http://schemas.microsoft.com/office/drawing/2014/main" id="{18504F6A-4FD6-4956-BB03-B1A50F8B6A22}"/>
              </a:ext>
            </a:extLst>
          </p:cNvPr>
          <p:cNvSpPr>
            <a:spLocks noGrp="1" noChangeArrowheads="1"/>
          </p:cNvSpPr>
          <p:nvPr>
            <p:ph idx="1"/>
          </p:nvPr>
        </p:nvSpPr>
        <p:spPr>
          <a:xfrm>
            <a:off x="1753792" y="820342"/>
            <a:ext cx="5745956" cy="1648539"/>
          </a:xfrm>
        </p:spPr>
        <p:txBody>
          <a:bodyPr/>
          <a:lstStyle/>
          <a:p>
            <a:r>
              <a:rPr lang="en-US" altLang="en-US" dirty="0"/>
              <a:t>Blocks are units of both storage allocation and data transfer.</a:t>
            </a:r>
          </a:p>
          <a:p>
            <a:r>
              <a:rPr lang="en-US" altLang="en-US" dirty="0"/>
              <a:t>Database system seeks to minimize the number of block transfers between the disk and memory.  We can reduce the number of disk accesses by keeping as many blocks as possible in main memory.</a:t>
            </a:r>
          </a:p>
          <a:p>
            <a:r>
              <a:rPr lang="en-US" altLang="en-US" b="1" dirty="0">
                <a:solidFill>
                  <a:srgbClr val="002060"/>
                </a:solidFill>
              </a:rPr>
              <a:t>Buffer</a:t>
            </a:r>
            <a:r>
              <a:rPr lang="en-US" altLang="en-US" b="1" dirty="0"/>
              <a:t> </a:t>
            </a:r>
            <a:r>
              <a:rPr lang="en-US" altLang="en-US" dirty="0"/>
              <a:t>– portion of main memory available to store copies of disk blocks.</a:t>
            </a:r>
          </a:p>
          <a:p>
            <a:r>
              <a:rPr lang="en-US" altLang="en-US" b="1" dirty="0">
                <a:solidFill>
                  <a:srgbClr val="002060"/>
                </a:solidFill>
              </a:rPr>
              <a:t>Buffer manager</a:t>
            </a:r>
            <a:r>
              <a:rPr lang="en-US" altLang="en-US" dirty="0">
                <a:solidFill>
                  <a:srgbClr val="002060"/>
                </a:solidFill>
              </a:rPr>
              <a:t> </a:t>
            </a:r>
            <a:r>
              <a:rPr lang="en-US" altLang="en-US" dirty="0"/>
              <a:t>– subsystem responsible for allocating buffer space in main memory.</a:t>
            </a:r>
          </a:p>
        </p:txBody>
      </p:sp>
      <p:pic>
        <p:nvPicPr>
          <p:cNvPr id="3" name="Picture 2"/>
          <p:cNvPicPr>
            <a:picLocks noChangeAspect="1"/>
          </p:cNvPicPr>
          <p:nvPr/>
        </p:nvPicPr>
        <p:blipFill>
          <a:blip r:embed="rId3"/>
          <a:stretch>
            <a:fillRect/>
          </a:stretch>
        </p:blipFill>
        <p:spPr>
          <a:xfrm>
            <a:off x="2962656" y="2586599"/>
            <a:ext cx="2950655" cy="1225163"/>
          </a:xfrm>
          <a:prstGeom prst="rect">
            <a:avLst/>
          </a:prstGeom>
        </p:spPr>
      </p:pic>
    </p:spTree>
    <p:extLst>
      <p:ext uri="{BB962C8B-B14F-4D97-AF65-F5344CB8AC3E}">
        <p14:creationId xmlns:p14="http://schemas.microsoft.com/office/powerpoint/2010/main" val="2434206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D13E372D-134B-CE43-ABAA-2BA34847DB7F}"/>
              </a:ext>
            </a:extLst>
          </p:cNvPr>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II </a:t>
            </a:r>
            <a:r>
              <a:rPr lang="mr-IN" altLang="en-US" sz="2800" i="1" dirty="0">
                <a:solidFill>
                  <a:schemeClr val="bg1"/>
                </a:solidFill>
              </a:rPr>
              <a:t>–</a:t>
            </a:r>
            <a:r>
              <a:rPr lang="en-US" altLang="en-US" sz="2800" i="1" dirty="0">
                <a:solidFill>
                  <a:schemeClr val="bg1"/>
                </a:solidFill>
              </a:rPr>
              <a:t> DBMS Architecture and Implementation</a:t>
            </a:r>
            <a:endParaRPr lang="en-US" altLang="en-US" sz="1600" i="1" dirty="0">
              <a:solidFill>
                <a:schemeClr val="bg1"/>
              </a:solidFill>
            </a:endParaRPr>
          </a:p>
          <a:p>
            <a:pPr algn="ctr"/>
            <a:r>
              <a:rPr lang="en-US" altLang="en-US" sz="2800" i="1" dirty="0">
                <a:solidFill>
                  <a:schemeClr val="bg1"/>
                </a:solidFill>
              </a:rPr>
              <a:t>Overview and Reminder</a:t>
            </a:r>
          </a:p>
        </p:txBody>
      </p:sp>
      <p:sp>
        <p:nvSpPr>
          <p:cNvPr id="10" name="TextBox 11">
            <a:extLst>
              <a:ext uri="{FF2B5EF4-FFF2-40B4-BE49-F238E27FC236}">
                <a16:creationId xmlns:a16="http://schemas.microsoft.com/office/drawing/2014/main" id="{3AF55EB1-0DAB-D94F-B7DF-382E8850E51D}"/>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8: No SQL Intro, Module II Intro</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spTree>
    <p:extLst>
      <p:ext uri="{BB962C8B-B14F-4D97-AF65-F5344CB8AC3E}">
        <p14:creationId xmlns:p14="http://schemas.microsoft.com/office/powerpoint/2010/main" val="33208699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394" y="0"/>
            <a:ext cx="8279946" cy="387798"/>
          </a:xfrm>
        </p:spPr>
        <p:txBody>
          <a:bodyPr/>
          <a:lstStyle/>
          <a:p>
            <a:pPr algn="l"/>
            <a:r>
              <a:rPr lang="en-US" dirty="0">
                <a:solidFill>
                  <a:schemeClr val="bg1"/>
                </a:solidFill>
              </a:rPr>
              <a:t>The Logical Concept</a:t>
            </a:r>
          </a:p>
        </p:txBody>
      </p:sp>
      <p:sp>
        <p:nvSpPr>
          <p:cNvPr id="4" name="Content Placeholder 3"/>
          <p:cNvSpPr>
            <a:spLocks noGrp="1"/>
          </p:cNvSpPr>
          <p:nvPr>
            <p:ph sz="half" idx="1"/>
          </p:nvPr>
        </p:nvSpPr>
        <p:spPr>
          <a:xfrm>
            <a:off x="444394" y="504329"/>
            <a:ext cx="8267140" cy="978408"/>
          </a:xfrm>
        </p:spPr>
        <p:txBody>
          <a:bodyPr/>
          <a:lstStyle/>
          <a:p>
            <a:r>
              <a:rPr lang="en-US" dirty="0"/>
              <a:t>The DBMS and queries can only manipulate in-memory blocks and records.</a:t>
            </a:r>
          </a:p>
          <a:p>
            <a:r>
              <a:rPr lang="en-US" dirty="0"/>
              <a:t>A very, very, very small fraction of all blocks fit in memory.</a:t>
            </a:r>
          </a:p>
        </p:txBody>
      </p:sp>
      <p:pic>
        <p:nvPicPr>
          <p:cNvPr id="3" name="Picture 2"/>
          <p:cNvPicPr>
            <a:picLocks noChangeAspect="1"/>
          </p:cNvPicPr>
          <p:nvPr/>
        </p:nvPicPr>
        <p:blipFill>
          <a:blip r:embed="rId2"/>
          <a:stretch>
            <a:fillRect/>
          </a:stretch>
        </p:blipFill>
        <p:spPr>
          <a:xfrm>
            <a:off x="914400" y="1482737"/>
            <a:ext cx="5793432" cy="3036130"/>
          </a:xfrm>
          <a:prstGeom prst="rect">
            <a:avLst/>
          </a:prstGeom>
        </p:spPr>
      </p:pic>
    </p:spTree>
    <p:extLst>
      <p:ext uri="{BB962C8B-B14F-4D97-AF65-F5344CB8AC3E}">
        <p14:creationId xmlns:p14="http://schemas.microsoft.com/office/powerpoint/2010/main" val="1874074463"/>
      </p:ext>
    </p:extLst>
  </p:cSld>
  <p:clrMapOvr>
    <a:masterClrMapping/>
  </p:clrMapOvr>
  <p:transition spd="med">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a:extLst>
              <a:ext uri="{FF2B5EF4-FFF2-40B4-BE49-F238E27FC236}">
                <a16:creationId xmlns:a16="http://schemas.microsoft.com/office/drawing/2014/main" id="{A4BCDA1F-B571-4C94-8909-678E00F68F8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 Manager</a:t>
            </a:r>
          </a:p>
        </p:txBody>
      </p:sp>
      <p:sp>
        <p:nvSpPr>
          <p:cNvPr id="107523" name="Rectangle 3">
            <a:extLst>
              <a:ext uri="{FF2B5EF4-FFF2-40B4-BE49-F238E27FC236}">
                <a16:creationId xmlns:a16="http://schemas.microsoft.com/office/drawing/2014/main" id="{B5B0D36C-892D-4C4F-81CB-0BD504F928D9}"/>
              </a:ext>
            </a:extLst>
          </p:cNvPr>
          <p:cNvSpPr>
            <a:spLocks noGrp="1" noChangeArrowheads="1"/>
          </p:cNvSpPr>
          <p:nvPr>
            <p:ph idx="1"/>
          </p:nvPr>
        </p:nvSpPr>
        <p:spPr/>
        <p:txBody>
          <a:bodyPr/>
          <a:lstStyle/>
          <a:p>
            <a:pPr marL="285750" indent="-285750"/>
            <a:r>
              <a:rPr lang="en-US" altLang="en-US" dirty="0"/>
              <a:t>Programs call on the buffer manager when they need a block from disk.</a:t>
            </a:r>
          </a:p>
          <a:p>
            <a:pPr lvl="1">
              <a:buSzPct val="100000"/>
            </a:pPr>
            <a:r>
              <a:rPr lang="en-US" altLang="en-US" dirty="0"/>
              <a:t>If the block is already in the buffer, buffer manager returns the address of the block in main memory</a:t>
            </a:r>
          </a:p>
          <a:p>
            <a:pPr lvl="1">
              <a:buSzPct val="100000"/>
            </a:pPr>
            <a:r>
              <a:rPr lang="en-US" altLang="en-US" dirty="0"/>
              <a:t>If the block is not in the buffer, the buffer manager</a:t>
            </a:r>
          </a:p>
          <a:p>
            <a:pPr lvl="2"/>
            <a:r>
              <a:rPr lang="en-US" altLang="en-US" dirty="0"/>
              <a:t>Allocates space in the buffer for the block</a:t>
            </a:r>
          </a:p>
          <a:p>
            <a:pPr lvl="3"/>
            <a:r>
              <a:rPr lang="en-US" altLang="en-US" dirty="0"/>
              <a:t>Replacing (throwing out) some other block, if required, to make space for the new block.</a:t>
            </a:r>
          </a:p>
          <a:p>
            <a:pPr lvl="3"/>
            <a:r>
              <a:rPr lang="en-US" altLang="en-US" dirty="0"/>
              <a:t>Replaced block written back to disk only if it was modified since the most recent time that it was written to/fetched from the disk.</a:t>
            </a:r>
          </a:p>
          <a:p>
            <a:pPr lvl="2"/>
            <a:r>
              <a:rPr lang="en-US" altLang="en-US" dirty="0"/>
              <a:t>Reads the block from the disk to the buffer, and returns the address of the block in main memory to requester. </a:t>
            </a:r>
          </a:p>
        </p:txBody>
      </p:sp>
    </p:spTree>
    <p:extLst>
      <p:ext uri="{BB962C8B-B14F-4D97-AF65-F5344CB8AC3E}">
        <p14:creationId xmlns:p14="http://schemas.microsoft.com/office/powerpoint/2010/main" val="2787652437"/>
      </p:ext>
    </p:extLst>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DB606-2CCF-4B53-AE35-DAFCA66E268E}"/>
              </a:ext>
            </a:extLst>
          </p:cNvPr>
          <p:cNvSpPr>
            <a:spLocks noGrp="1"/>
          </p:cNvSpPr>
          <p:nvPr>
            <p:ph type="title"/>
          </p:nvPr>
        </p:nvSpPr>
        <p:spPr/>
        <p:txBody>
          <a:bodyPr/>
          <a:lstStyle/>
          <a:p>
            <a:r>
              <a:rPr lang="en-IN" dirty="0"/>
              <a:t>Buffer Manager</a:t>
            </a:r>
          </a:p>
        </p:txBody>
      </p:sp>
      <p:sp>
        <p:nvSpPr>
          <p:cNvPr id="3" name="Content Placeholder 2">
            <a:extLst>
              <a:ext uri="{FF2B5EF4-FFF2-40B4-BE49-F238E27FC236}">
                <a16:creationId xmlns:a16="http://schemas.microsoft.com/office/drawing/2014/main" id="{CF7F84A1-CA7B-4B3A-B767-97B0659D6C97}"/>
              </a:ext>
            </a:extLst>
          </p:cNvPr>
          <p:cNvSpPr>
            <a:spLocks noGrp="1"/>
          </p:cNvSpPr>
          <p:nvPr>
            <p:ph idx="1"/>
          </p:nvPr>
        </p:nvSpPr>
        <p:spPr>
          <a:xfrm>
            <a:off x="1753792" y="820342"/>
            <a:ext cx="5747840" cy="3677840"/>
          </a:xfrm>
        </p:spPr>
        <p:txBody>
          <a:bodyPr/>
          <a:lstStyle/>
          <a:p>
            <a:r>
              <a:rPr lang="en-US" altLang="en-US" b="1" dirty="0">
                <a:solidFill>
                  <a:srgbClr val="002060"/>
                </a:solidFill>
              </a:rPr>
              <a:t>Buffer replacement strategy </a:t>
            </a:r>
            <a:r>
              <a:rPr lang="en-US" altLang="en-US" dirty="0">
                <a:solidFill>
                  <a:schemeClr val="accent4"/>
                </a:solidFill>
              </a:rPr>
              <a:t>(details coming up!)</a:t>
            </a:r>
            <a:endParaRPr lang="en-US" altLang="en-US" b="1" dirty="0">
              <a:solidFill>
                <a:schemeClr val="accent4"/>
              </a:solidFill>
            </a:endParaRPr>
          </a:p>
          <a:p>
            <a:r>
              <a:rPr lang="en-US" altLang="en-US" b="1" dirty="0">
                <a:solidFill>
                  <a:srgbClr val="002060"/>
                </a:solidFill>
              </a:rPr>
              <a:t>Pinned block: </a:t>
            </a:r>
            <a:r>
              <a:rPr lang="en-US" altLang="en-US" dirty="0"/>
              <a:t>memory block that is not allowed to be written back to disk</a:t>
            </a:r>
          </a:p>
          <a:p>
            <a:pPr lvl="1"/>
            <a:r>
              <a:rPr lang="en-US" altLang="en-US" b="1" dirty="0">
                <a:solidFill>
                  <a:srgbClr val="002060"/>
                </a:solidFill>
              </a:rPr>
              <a:t>Pin</a:t>
            </a:r>
            <a:r>
              <a:rPr lang="en-US" altLang="en-US" dirty="0"/>
              <a:t> done before reading/writing data from a block</a:t>
            </a:r>
          </a:p>
          <a:p>
            <a:pPr lvl="1"/>
            <a:r>
              <a:rPr lang="en-US" altLang="en-US" b="1" dirty="0">
                <a:solidFill>
                  <a:srgbClr val="002060"/>
                </a:solidFill>
              </a:rPr>
              <a:t>Unpin</a:t>
            </a:r>
            <a:r>
              <a:rPr lang="en-US" altLang="en-US" dirty="0"/>
              <a:t> done when read /write is complete</a:t>
            </a:r>
          </a:p>
          <a:p>
            <a:pPr lvl="1"/>
            <a:r>
              <a:rPr lang="en-US" altLang="en-US" dirty="0"/>
              <a:t>Multiple concurrent pin/unpin operations possible</a:t>
            </a:r>
          </a:p>
          <a:p>
            <a:pPr lvl="2"/>
            <a:r>
              <a:rPr lang="en-US" altLang="en-US" dirty="0"/>
              <a:t>Keep a pin count, buffer block can be evicted only if pin count = 0</a:t>
            </a:r>
          </a:p>
          <a:p>
            <a:r>
              <a:rPr lang="en-IN" b="1" dirty="0">
                <a:solidFill>
                  <a:srgbClr val="002060"/>
                </a:solidFill>
              </a:rPr>
              <a:t>Shared and exclusive locks on buffer</a:t>
            </a:r>
          </a:p>
          <a:p>
            <a:pPr lvl="1"/>
            <a:r>
              <a:rPr lang="en-IN" dirty="0"/>
              <a:t>Needed to prevent concurrent operations from reading page contents as they are moved/reorganized, and to ensure only one move/reorganize at a time</a:t>
            </a:r>
          </a:p>
          <a:p>
            <a:pPr lvl="1"/>
            <a:r>
              <a:rPr lang="en-IN" dirty="0"/>
              <a:t>Readers get shared lock, updates to a block require exclusive lock</a:t>
            </a:r>
          </a:p>
          <a:p>
            <a:pPr lvl="1"/>
            <a:r>
              <a:rPr lang="en-IN" b="1" dirty="0">
                <a:solidFill>
                  <a:srgbClr val="002060"/>
                </a:solidFill>
              </a:rPr>
              <a:t>Locking rules:</a:t>
            </a:r>
          </a:p>
          <a:p>
            <a:pPr lvl="2"/>
            <a:r>
              <a:rPr lang="en-IN" dirty="0"/>
              <a:t>Only one process can get exclusive lock at a time</a:t>
            </a:r>
          </a:p>
          <a:p>
            <a:pPr lvl="2"/>
            <a:r>
              <a:rPr lang="en-IN" dirty="0"/>
              <a:t>Shared lock cannot be concurrently with exclusive lock</a:t>
            </a:r>
          </a:p>
          <a:p>
            <a:pPr lvl="2"/>
            <a:r>
              <a:rPr lang="en-IN" dirty="0"/>
              <a:t>Multiple processes may be given shared lock concurrently</a:t>
            </a:r>
          </a:p>
          <a:p>
            <a:pPr lvl="1"/>
            <a:endParaRPr lang="en-IN" dirty="0"/>
          </a:p>
        </p:txBody>
      </p:sp>
    </p:spTree>
    <p:extLst>
      <p:ext uri="{BB962C8B-B14F-4D97-AF65-F5344CB8AC3E}">
        <p14:creationId xmlns:p14="http://schemas.microsoft.com/office/powerpoint/2010/main" val="5147266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a:extLst>
              <a:ext uri="{FF2B5EF4-FFF2-40B4-BE49-F238E27FC236}">
                <a16:creationId xmlns:a16="http://schemas.microsoft.com/office/drawing/2014/main" id="{A825988C-0BEA-4076-AD30-1AA35CE893E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Buffer-Replacement Policies</a:t>
            </a:r>
          </a:p>
        </p:txBody>
      </p:sp>
      <p:sp>
        <p:nvSpPr>
          <p:cNvPr id="109571" name="Rectangle 3">
            <a:extLst>
              <a:ext uri="{FF2B5EF4-FFF2-40B4-BE49-F238E27FC236}">
                <a16:creationId xmlns:a16="http://schemas.microsoft.com/office/drawing/2014/main" id="{31D39CE6-9D47-4551-984A-3D9511D5D425}"/>
              </a:ext>
            </a:extLst>
          </p:cNvPr>
          <p:cNvSpPr>
            <a:spLocks noGrp="1" noChangeArrowheads="1"/>
          </p:cNvSpPr>
          <p:nvPr>
            <p:ph idx="1"/>
          </p:nvPr>
        </p:nvSpPr>
        <p:spPr/>
        <p:txBody>
          <a:bodyPr/>
          <a:lstStyle/>
          <a:p>
            <a:r>
              <a:rPr lang="en-US" altLang="en-US" dirty="0"/>
              <a:t>Most operating systems replace the block </a:t>
            </a:r>
            <a:r>
              <a:rPr lang="en-US" altLang="en-US" b="1" dirty="0">
                <a:solidFill>
                  <a:srgbClr val="002060"/>
                </a:solidFill>
              </a:rPr>
              <a:t>least recently used</a:t>
            </a:r>
            <a:r>
              <a:rPr lang="en-US" altLang="en-US" dirty="0">
                <a:solidFill>
                  <a:srgbClr val="002060"/>
                </a:solidFill>
              </a:rPr>
              <a:t> (LRU strategy)</a:t>
            </a:r>
          </a:p>
          <a:p>
            <a:pPr lvl="1"/>
            <a:r>
              <a:rPr lang="en-US" altLang="en-US" dirty="0"/>
              <a:t>Idea behind LRU – use past pattern of block references as a predictor of future references</a:t>
            </a:r>
          </a:p>
          <a:p>
            <a:pPr lvl="1"/>
            <a:r>
              <a:rPr lang="en-US" altLang="en-US" dirty="0"/>
              <a:t>LRU can be bad for some queries</a:t>
            </a:r>
          </a:p>
          <a:p>
            <a:r>
              <a:rPr lang="en-US" altLang="en-US" dirty="0"/>
              <a:t>Queries have well-defined access patterns (such as sequential scans), and a database system can use the information in a user</a:t>
            </a:r>
            <a:r>
              <a:rPr lang="ja-JP" altLang="en-US" dirty="0"/>
              <a:t>’</a:t>
            </a:r>
            <a:r>
              <a:rPr lang="en-US" altLang="ja-JP" dirty="0"/>
              <a:t>s query to predict future references</a:t>
            </a:r>
          </a:p>
          <a:p>
            <a:r>
              <a:rPr lang="en-US" altLang="en-US" dirty="0"/>
              <a:t>Mixed strategy with hints on replacement strategy provided</a:t>
            </a:r>
            <a:br>
              <a:rPr lang="en-US" altLang="en-US" dirty="0"/>
            </a:br>
            <a:r>
              <a:rPr lang="en-US" altLang="en-US" dirty="0"/>
              <a:t>by the query optimizer is preferable</a:t>
            </a:r>
            <a:endParaRPr lang="en-US" altLang="ja-JP" dirty="0"/>
          </a:p>
          <a:p>
            <a:pPr marL="257175" lvl="1">
              <a:buClr>
                <a:srgbClr val="002060"/>
              </a:buClr>
              <a:buSzPct val="100000"/>
              <a:buFont typeface="Wingdings" panose="05000000000000000000" pitchFamily="2" charset="2"/>
              <a:buChar char="§"/>
            </a:pPr>
            <a:r>
              <a:rPr lang="en-US" altLang="en-US" dirty="0"/>
              <a:t>Example of bad access pattern for LRU: when computing the join of 2 relations r and s by a nested loops</a:t>
            </a:r>
            <a:endParaRPr lang="en-US" altLang="en-US" sz="600" dirty="0"/>
          </a:p>
          <a:p>
            <a:pPr marL="0" lvl="1" indent="0">
              <a:buClr>
                <a:srgbClr val="002060"/>
              </a:buClr>
              <a:buSzPct val="100000"/>
              <a:buNone/>
            </a:pPr>
            <a:r>
              <a:rPr lang="en-US" altLang="en-US" sz="600" dirty="0"/>
              <a:t> </a:t>
            </a:r>
            <a:br>
              <a:rPr lang="en-US" altLang="en-US" dirty="0"/>
            </a:br>
            <a:r>
              <a:rPr lang="en-US" altLang="en-US" dirty="0"/>
              <a:t>          for each tuple </a:t>
            </a:r>
            <a:r>
              <a:rPr lang="en-US" altLang="en-US" i="1" dirty="0" err="1"/>
              <a:t>tr</a:t>
            </a:r>
            <a:r>
              <a:rPr lang="en-US" altLang="en-US" dirty="0"/>
              <a:t> of </a:t>
            </a:r>
            <a:r>
              <a:rPr lang="en-US" altLang="en-US" i="1" dirty="0"/>
              <a:t>r</a:t>
            </a:r>
            <a:r>
              <a:rPr lang="en-US" altLang="en-US" dirty="0"/>
              <a:t> do </a:t>
            </a:r>
            <a:br>
              <a:rPr lang="en-US" altLang="en-US" dirty="0"/>
            </a:br>
            <a:r>
              <a:rPr lang="en-US" altLang="en-US" dirty="0"/>
              <a:t>            for each tuple </a:t>
            </a:r>
            <a:r>
              <a:rPr lang="en-US" altLang="en-US" i="1" dirty="0" err="1"/>
              <a:t>ts</a:t>
            </a:r>
            <a:r>
              <a:rPr lang="en-US" altLang="en-US" dirty="0"/>
              <a:t> of </a:t>
            </a:r>
            <a:r>
              <a:rPr lang="en-US" altLang="en-US" i="1" dirty="0"/>
              <a:t>s</a:t>
            </a:r>
            <a:r>
              <a:rPr lang="en-US" altLang="en-US" dirty="0"/>
              <a:t> do </a:t>
            </a:r>
            <a:br>
              <a:rPr lang="en-US" altLang="en-US" dirty="0"/>
            </a:br>
            <a:r>
              <a:rPr lang="en-US" altLang="en-US" dirty="0"/>
              <a:t>              if the tuples </a:t>
            </a:r>
            <a:r>
              <a:rPr lang="en-US" altLang="en-US" i="1" dirty="0" err="1"/>
              <a:t>tr</a:t>
            </a:r>
            <a:r>
              <a:rPr lang="en-US" altLang="en-US" dirty="0"/>
              <a:t> and </a:t>
            </a:r>
            <a:r>
              <a:rPr lang="en-US" altLang="en-US" i="1" dirty="0" err="1"/>
              <a:t>ts</a:t>
            </a:r>
            <a:r>
              <a:rPr lang="en-US" altLang="en-US" dirty="0"/>
              <a:t> match …</a:t>
            </a:r>
          </a:p>
          <a:p>
            <a:pPr lvl="1"/>
            <a:endParaRPr lang="en-US" altLang="ja-JP" dirty="0"/>
          </a:p>
        </p:txBody>
      </p:sp>
    </p:spTree>
    <p:extLst>
      <p:ext uri="{BB962C8B-B14F-4D97-AF65-F5344CB8AC3E}">
        <p14:creationId xmlns:p14="http://schemas.microsoft.com/office/powerpoint/2010/main" val="1684215162"/>
      </p:ext>
    </p:extLst>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a:extLst>
              <a:ext uri="{FF2B5EF4-FFF2-40B4-BE49-F238E27FC236}">
                <a16:creationId xmlns:a16="http://schemas.microsoft.com/office/drawing/2014/main" id="{5B6FA003-27DD-458A-AD52-B4FAA99156C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Buffer-Replacement Policies (Cont.)</a:t>
            </a:r>
          </a:p>
        </p:txBody>
      </p:sp>
      <p:sp>
        <p:nvSpPr>
          <p:cNvPr id="111619" name="Rectangle 3">
            <a:extLst>
              <a:ext uri="{FF2B5EF4-FFF2-40B4-BE49-F238E27FC236}">
                <a16:creationId xmlns:a16="http://schemas.microsoft.com/office/drawing/2014/main" id="{F627A5AA-5705-427E-A851-235ADA470EA8}"/>
              </a:ext>
            </a:extLst>
          </p:cNvPr>
          <p:cNvSpPr>
            <a:spLocks noGrp="1" noChangeArrowheads="1"/>
          </p:cNvSpPr>
          <p:nvPr>
            <p:ph idx="1"/>
          </p:nvPr>
        </p:nvSpPr>
        <p:spPr>
          <a:xfrm>
            <a:off x="1753791" y="820342"/>
            <a:ext cx="5687916" cy="4008539"/>
          </a:xfrm>
        </p:spPr>
        <p:txBody>
          <a:bodyPr/>
          <a:lstStyle/>
          <a:p>
            <a:r>
              <a:rPr lang="en-US" altLang="en-US" b="1" dirty="0">
                <a:solidFill>
                  <a:srgbClr val="002060"/>
                </a:solidFill>
              </a:rPr>
              <a:t>Toss-immediate</a:t>
            </a:r>
            <a:r>
              <a:rPr lang="en-US" altLang="en-US" dirty="0"/>
              <a:t> strategy – frees the space occupied by a block as soon as the final tuple of that block has been processed</a:t>
            </a:r>
          </a:p>
          <a:p>
            <a:r>
              <a:rPr lang="en-US" altLang="en-US" b="1" dirty="0">
                <a:solidFill>
                  <a:srgbClr val="002060"/>
                </a:solidFill>
              </a:rPr>
              <a:t>Most recently used (MRU) strategy</a:t>
            </a:r>
            <a:r>
              <a:rPr lang="en-US" altLang="en-US" dirty="0">
                <a:solidFill>
                  <a:srgbClr val="002060"/>
                </a:solidFill>
              </a:rPr>
              <a:t> </a:t>
            </a:r>
            <a:r>
              <a:rPr lang="en-US" altLang="en-US" dirty="0"/>
              <a:t>–  system must pin the block currently being processed.  After the final tuple of that block has been processed, the block is unpinned, and it becomes the most recently used block.</a:t>
            </a:r>
          </a:p>
          <a:p>
            <a:r>
              <a:rPr lang="en-US" altLang="en-US" dirty="0"/>
              <a:t>Buffer manager can use statistical information regarding the probability that a request will reference a particular relation</a:t>
            </a:r>
          </a:p>
          <a:p>
            <a:pPr lvl="1"/>
            <a:r>
              <a:rPr lang="en-US" altLang="en-US" dirty="0"/>
              <a:t>E.g., the data dictionary is frequently accessed.  Heuristic:  keep data-dictionary blocks in main memory buffer</a:t>
            </a:r>
          </a:p>
          <a:p>
            <a:r>
              <a:rPr lang="en-US" altLang="en-US" dirty="0"/>
              <a:t>Operating system or buffer manager may reorder writes</a:t>
            </a:r>
          </a:p>
          <a:p>
            <a:pPr lvl="1"/>
            <a:r>
              <a:rPr lang="en-US" altLang="en-US" dirty="0"/>
              <a:t>Can lead to corruption of data structures on disk</a:t>
            </a:r>
          </a:p>
          <a:p>
            <a:pPr lvl="2"/>
            <a:r>
              <a:rPr lang="en-US" altLang="en-US" dirty="0"/>
              <a:t>E.g., linked list of blocks with missing block on disk</a:t>
            </a:r>
          </a:p>
          <a:p>
            <a:pPr lvl="2"/>
            <a:r>
              <a:rPr lang="en-US" altLang="en-US" dirty="0"/>
              <a:t>File systems perform consistency check to detect such situations</a:t>
            </a:r>
          </a:p>
          <a:p>
            <a:pPr lvl="1"/>
            <a:r>
              <a:rPr lang="en-US" altLang="en-US" dirty="0"/>
              <a:t>Careful ordering of writes can avoid many such problems</a:t>
            </a:r>
          </a:p>
        </p:txBody>
      </p:sp>
    </p:spTree>
    <p:extLst>
      <p:ext uri="{BB962C8B-B14F-4D97-AF65-F5344CB8AC3E}">
        <p14:creationId xmlns:p14="http://schemas.microsoft.com/office/powerpoint/2010/main" val="12693832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79946" cy="387798"/>
          </a:xfrm>
        </p:spPr>
        <p:txBody>
          <a:bodyPr/>
          <a:lstStyle/>
          <a:p>
            <a:pPr algn="l"/>
            <a:r>
              <a:rPr lang="en-US" dirty="0">
                <a:solidFill>
                  <a:schemeClr val="bg1"/>
                </a:solidFill>
              </a:rPr>
              <a:t>Replacement Policy</a:t>
            </a:r>
          </a:p>
        </p:txBody>
      </p:sp>
      <p:sp>
        <p:nvSpPr>
          <p:cNvPr id="3" name="Content Placeholder 2"/>
          <p:cNvSpPr>
            <a:spLocks noGrp="1"/>
          </p:cNvSpPr>
          <p:nvPr>
            <p:ph sz="half" idx="1"/>
          </p:nvPr>
        </p:nvSpPr>
        <p:spPr>
          <a:xfrm>
            <a:off x="338578" y="742950"/>
            <a:ext cx="8267140" cy="3701428"/>
          </a:xfrm>
        </p:spPr>
        <p:txBody>
          <a:bodyPr>
            <a:normAutofit fontScale="92500" lnSpcReduction="10000"/>
          </a:bodyPr>
          <a:lstStyle/>
          <a:p>
            <a:r>
              <a:rPr lang="en-US" dirty="0"/>
              <a:t>The </a:t>
            </a:r>
            <a:r>
              <a:rPr lang="en-US" i="1" dirty="0"/>
              <a:t>replacement policy</a:t>
            </a:r>
            <a:r>
              <a:rPr lang="en-US" dirty="0"/>
              <a:t> is one of the most important factors in database management system implementation and configuration.</a:t>
            </a:r>
          </a:p>
          <a:p>
            <a:r>
              <a:rPr lang="en-US" dirty="0"/>
              <a:t>A very simple, introductory explanation is</a:t>
            </a:r>
            <a:br>
              <a:rPr lang="en-US" dirty="0"/>
            </a:br>
            <a:r>
              <a:rPr lang="en-US" dirty="0"/>
              <a:t>(</a:t>
            </a:r>
            <a:r>
              <a:rPr lang="en-US" dirty="0">
                <a:hlinkClick r:id="rId2"/>
              </a:rPr>
              <a:t>https://en.wikipedia.org/wiki/Cache_replacement_policies)</a:t>
            </a:r>
            <a:r>
              <a:rPr lang="en-US" dirty="0"/>
              <a:t>.</a:t>
            </a:r>
          </a:p>
          <a:p>
            <a:pPr lvl="1"/>
            <a:r>
              <a:rPr lang="en-US" dirty="0"/>
              <a:t>There are a lot of possible policies.</a:t>
            </a:r>
          </a:p>
          <a:p>
            <a:pPr lvl="1"/>
            <a:r>
              <a:rPr lang="en-US" dirty="0"/>
              <a:t>The </a:t>
            </a:r>
            <a:r>
              <a:rPr lang="en-US" i="1" dirty="0"/>
              <a:t>most</a:t>
            </a:r>
            <a:r>
              <a:rPr lang="en-US" dirty="0"/>
              <a:t> efficient caching algorithm would be to always discard the information that will not be needed for the longest time in the future. This optimal result is referred to as </a:t>
            </a:r>
            <a:r>
              <a:rPr lang="en-US" dirty="0" err="1">
                <a:hlinkClick r:id="rId3" tooltip="László Bélády"/>
              </a:rPr>
              <a:t>Bélády</a:t>
            </a:r>
            <a:r>
              <a:rPr lang="en-US" dirty="0" err="1"/>
              <a:t>'s</a:t>
            </a:r>
            <a:r>
              <a:rPr lang="en-US" dirty="0"/>
              <a:t> optimal algorithm/simply optimal replacement policy or </a:t>
            </a:r>
            <a:r>
              <a:rPr lang="en-US" dirty="0">
                <a:hlinkClick r:id="rId4" tooltip="Page replacement algorithm"/>
              </a:rPr>
              <a:t>the clairvoyant algorithm</a:t>
            </a:r>
            <a:r>
              <a:rPr lang="en-US" dirty="0"/>
              <a:t>. </a:t>
            </a:r>
          </a:p>
          <a:p>
            <a:r>
              <a:rPr lang="en-US" dirty="0"/>
              <a:t>All implementable policies are an attempt to approximate knowledge of the future based on knowledge of the past.</a:t>
            </a:r>
          </a:p>
          <a:p>
            <a:r>
              <a:rPr lang="en-US" dirty="0"/>
              <a:t>Least Recently Used is based on the simplest assumption</a:t>
            </a:r>
          </a:p>
          <a:p>
            <a:pPr lvl="1"/>
            <a:r>
              <a:rPr lang="en-US" dirty="0"/>
              <a:t>The information that will not be needed for the longest time.</a:t>
            </a:r>
          </a:p>
          <a:p>
            <a:pPr lvl="1"/>
            <a:r>
              <a:rPr lang="en-US" dirty="0"/>
              <a:t>Is the information that has not been accessed for the longest time.</a:t>
            </a:r>
          </a:p>
        </p:txBody>
      </p:sp>
    </p:spTree>
    <p:extLst>
      <p:ext uri="{BB962C8B-B14F-4D97-AF65-F5344CB8AC3E}">
        <p14:creationId xmlns:p14="http://schemas.microsoft.com/office/powerpoint/2010/main" val="2851088800"/>
      </p:ext>
    </p:extLst>
  </p:cSld>
  <p:clrMapOvr>
    <a:masterClrMapping/>
  </p:clrMapOvr>
  <p:transition spd="med">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8214"/>
            <a:ext cx="8279946" cy="387798"/>
          </a:xfrm>
        </p:spPr>
        <p:txBody>
          <a:bodyPr/>
          <a:lstStyle/>
          <a:p>
            <a:pPr algn="l"/>
            <a:r>
              <a:rPr lang="en-US" dirty="0">
                <a:solidFill>
                  <a:schemeClr val="bg1"/>
                </a:solidFill>
              </a:rPr>
              <a:t>The “Clock Algorithm”</a:t>
            </a:r>
          </a:p>
        </p:txBody>
      </p:sp>
      <p:sp>
        <p:nvSpPr>
          <p:cNvPr id="3" name="Content Placeholder 2"/>
          <p:cNvSpPr>
            <a:spLocks noGrp="1"/>
          </p:cNvSpPr>
          <p:nvPr>
            <p:ph sz="half" idx="1"/>
          </p:nvPr>
        </p:nvSpPr>
        <p:spPr>
          <a:xfrm>
            <a:off x="176992" y="694944"/>
            <a:ext cx="6031784" cy="3877056"/>
          </a:xfrm>
        </p:spPr>
        <p:txBody>
          <a:bodyPr>
            <a:normAutofit fontScale="85000" lnSpcReduction="20000"/>
          </a:bodyPr>
          <a:lstStyle/>
          <a:p>
            <a:pPr>
              <a:lnSpc>
                <a:spcPct val="120000"/>
              </a:lnSpc>
              <a:spcBef>
                <a:spcPts val="0"/>
              </a:spcBef>
              <a:spcAft>
                <a:spcPts val="200"/>
              </a:spcAft>
            </a:pPr>
            <a:r>
              <a:rPr lang="en-US" dirty="0"/>
              <a:t>LRU is (perceived to be) expensive</a:t>
            </a:r>
          </a:p>
          <a:p>
            <a:pPr lvl="1">
              <a:lnSpc>
                <a:spcPct val="120000"/>
              </a:lnSpc>
              <a:spcBef>
                <a:spcPts val="0"/>
              </a:spcBef>
              <a:spcAft>
                <a:spcPts val="200"/>
              </a:spcAft>
            </a:pPr>
            <a:r>
              <a:rPr lang="en-US" dirty="0"/>
              <a:t>Maintain timestamp for each block.</a:t>
            </a:r>
          </a:p>
          <a:p>
            <a:pPr lvl="1">
              <a:lnSpc>
                <a:spcPct val="120000"/>
              </a:lnSpc>
              <a:spcBef>
                <a:spcPts val="0"/>
              </a:spcBef>
              <a:spcAft>
                <a:spcPts val="200"/>
              </a:spcAft>
            </a:pPr>
            <a:r>
              <a:rPr lang="en-US" dirty="0"/>
              <a:t>Update and resort blocks on access.</a:t>
            </a:r>
          </a:p>
          <a:p>
            <a:pPr>
              <a:lnSpc>
                <a:spcPct val="120000"/>
              </a:lnSpc>
              <a:spcBef>
                <a:spcPts val="0"/>
              </a:spcBef>
              <a:spcAft>
                <a:spcPts val="200"/>
              </a:spcAft>
            </a:pPr>
            <a:r>
              <a:rPr lang="en-US" dirty="0"/>
              <a:t>The “Clock Algorithm” is a less expensive approximation.</a:t>
            </a:r>
          </a:p>
          <a:p>
            <a:pPr lvl="1">
              <a:lnSpc>
                <a:spcPct val="120000"/>
              </a:lnSpc>
              <a:spcBef>
                <a:spcPts val="0"/>
              </a:spcBef>
              <a:spcAft>
                <a:spcPts val="200"/>
              </a:spcAft>
            </a:pPr>
            <a:r>
              <a:rPr lang="en-US" dirty="0"/>
              <a:t>Arrange the frames (places blocks can go) into a logical circle like the seconds on a clock face.</a:t>
            </a:r>
          </a:p>
          <a:p>
            <a:pPr lvl="1">
              <a:lnSpc>
                <a:spcPct val="120000"/>
              </a:lnSpc>
              <a:spcBef>
                <a:spcPts val="0"/>
              </a:spcBef>
              <a:spcAft>
                <a:spcPts val="200"/>
              </a:spcAft>
            </a:pPr>
            <a:r>
              <a:rPr lang="en-US" dirty="0"/>
              <a:t>Each frame is marked 0 or 1.</a:t>
            </a:r>
          </a:p>
          <a:p>
            <a:pPr lvl="2">
              <a:lnSpc>
                <a:spcPct val="120000"/>
              </a:lnSpc>
              <a:spcBef>
                <a:spcPts val="0"/>
              </a:spcBef>
              <a:spcAft>
                <a:spcPts val="200"/>
              </a:spcAft>
            </a:pPr>
            <a:r>
              <a:rPr lang="en-US" dirty="0"/>
              <a:t>Set to 1 when block added to frame.</a:t>
            </a:r>
          </a:p>
          <a:p>
            <a:pPr lvl="2">
              <a:lnSpc>
                <a:spcPct val="120000"/>
              </a:lnSpc>
              <a:spcBef>
                <a:spcPts val="0"/>
              </a:spcBef>
              <a:spcAft>
                <a:spcPts val="200"/>
              </a:spcAft>
            </a:pPr>
            <a:r>
              <a:rPr lang="en-US" dirty="0"/>
              <a:t>Or when application accesses a block in frame.</a:t>
            </a:r>
          </a:p>
          <a:p>
            <a:pPr lvl="1">
              <a:lnSpc>
                <a:spcPct val="120000"/>
              </a:lnSpc>
              <a:spcBef>
                <a:spcPts val="0"/>
              </a:spcBef>
              <a:spcAft>
                <a:spcPts val="200"/>
              </a:spcAft>
            </a:pPr>
            <a:r>
              <a:rPr lang="en-US" dirty="0"/>
              <a:t>Replacement choice</a:t>
            </a:r>
          </a:p>
          <a:p>
            <a:pPr lvl="2">
              <a:lnSpc>
                <a:spcPct val="120000"/>
              </a:lnSpc>
              <a:spcBef>
                <a:spcPts val="0"/>
              </a:spcBef>
              <a:spcAft>
                <a:spcPts val="200"/>
              </a:spcAft>
            </a:pPr>
            <a:r>
              <a:rPr lang="en-US" dirty="0"/>
              <a:t>Sweep second hand clockwise one frame at a time.</a:t>
            </a:r>
          </a:p>
          <a:p>
            <a:pPr lvl="2">
              <a:lnSpc>
                <a:spcPct val="120000"/>
              </a:lnSpc>
              <a:spcBef>
                <a:spcPts val="0"/>
              </a:spcBef>
              <a:spcAft>
                <a:spcPts val="200"/>
              </a:spcAft>
            </a:pPr>
            <a:r>
              <a:rPr lang="en-US" dirty="0"/>
              <a:t>If bit is 0, choose for replacement.</a:t>
            </a:r>
          </a:p>
          <a:p>
            <a:pPr lvl="2">
              <a:lnSpc>
                <a:spcPct val="120000"/>
              </a:lnSpc>
              <a:spcBef>
                <a:spcPts val="0"/>
              </a:spcBef>
              <a:spcAft>
                <a:spcPts val="200"/>
              </a:spcAft>
            </a:pPr>
            <a:r>
              <a:rPr lang="en-US" dirty="0"/>
              <a:t>If bit is 1, set bit to zero and go to next frame.</a:t>
            </a:r>
          </a:p>
          <a:p>
            <a:pPr>
              <a:lnSpc>
                <a:spcPct val="120000"/>
              </a:lnSpc>
              <a:spcBef>
                <a:spcPts val="0"/>
              </a:spcBef>
              <a:spcAft>
                <a:spcPts val="200"/>
              </a:spcAft>
            </a:pPr>
            <a:r>
              <a:rPr lang="en-US" dirty="0"/>
              <a:t>The basic idea is. On a clock face</a:t>
            </a:r>
          </a:p>
          <a:p>
            <a:pPr lvl="1">
              <a:lnSpc>
                <a:spcPct val="120000"/>
              </a:lnSpc>
              <a:spcBef>
                <a:spcPts val="0"/>
              </a:spcBef>
              <a:spcAft>
                <a:spcPts val="200"/>
              </a:spcAft>
            </a:pPr>
            <a:r>
              <a:rPr lang="en-US" dirty="0"/>
              <a:t>If the second hand is currently at 27 seconds.</a:t>
            </a:r>
          </a:p>
          <a:p>
            <a:pPr lvl="1">
              <a:lnSpc>
                <a:spcPct val="120000"/>
              </a:lnSpc>
              <a:spcBef>
                <a:spcPts val="0"/>
              </a:spcBef>
              <a:spcAft>
                <a:spcPts val="200"/>
              </a:spcAft>
            </a:pPr>
            <a:r>
              <a:rPr lang="en-US" dirty="0"/>
              <a:t>The 28 second tick mark is “the least recently touched mark.”</a:t>
            </a:r>
          </a:p>
        </p:txBody>
      </p:sp>
      <p:pic>
        <p:nvPicPr>
          <p:cNvPr id="6" name="Picture 5"/>
          <p:cNvPicPr>
            <a:picLocks noChangeAspect="1"/>
          </p:cNvPicPr>
          <p:nvPr/>
        </p:nvPicPr>
        <p:blipFill>
          <a:blip r:embed="rId2"/>
          <a:stretch>
            <a:fillRect/>
          </a:stretch>
        </p:blipFill>
        <p:spPr>
          <a:xfrm>
            <a:off x="5873704" y="583970"/>
            <a:ext cx="2991149" cy="2715514"/>
          </a:xfrm>
          <a:prstGeom prst="rect">
            <a:avLst/>
          </a:prstGeom>
        </p:spPr>
      </p:pic>
    </p:spTree>
    <p:extLst>
      <p:ext uri="{BB962C8B-B14F-4D97-AF65-F5344CB8AC3E}">
        <p14:creationId xmlns:p14="http://schemas.microsoft.com/office/powerpoint/2010/main" val="3686473420"/>
      </p:ext>
    </p:extLst>
  </p:cSld>
  <p:clrMapOvr>
    <a:masterClrMapping/>
  </p:clrMapOvr>
  <p:transition spd="med">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7150"/>
            <a:ext cx="8279946" cy="387798"/>
          </a:xfrm>
        </p:spPr>
        <p:txBody>
          <a:bodyPr/>
          <a:lstStyle/>
          <a:p>
            <a:pPr algn="l"/>
            <a:r>
              <a:rPr lang="en-US" dirty="0">
                <a:solidFill>
                  <a:schemeClr val="bg1"/>
                </a:solidFill>
              </a:rPr>
              <a:t>Replacement Algorithm</a:t>
            </a:r>
          </a:p>
        </p:txBody>
      </p:sp>
      <p:sp>
        <p:nvSpPr>
          <p:cNvPr id="3" name="Content Placeholder 2"/>
          <p:cNvSpPr>
            <a:spLocks noGrp="1"/>
          </p:cNvSpPr>
          <p:nvPr>
            <p:ph sz="half" idx="1"/>
          </p:nvPr>
        </p:nvSpPr>
        <p:spPr>
          <a:xfrm>
            <a:off x="318305" y="666750"/>
            <a:ext cx="8267140" cy="3710572"/>
          </a:xfrm>
        </p:spPr>
        <p:txBody>
          <a:bodyPr/>
          <a:lstStyle/>
          <a:p>
            <a:pPr marL="0" indent="0">
              <a:buNone/>
            </a:pPr>
            <a:r>
              <a:rPr lang="en-US" dirty="0"/>
              <a:t>The algorithms are more sophisticated in the real world, e.g.</a:t>
            </a:r>
          </a:p>
          <a:p>
            <a:pPr lvl="1"/>
            <a:r>
              <a:rPr lang="en-US" dirty="0"/>
              <a:t>“Scans” are common, e.g. go through a large query result in order</a:t>
            </a:r>
            <a:br>
              <a:rPr lang="en-US" dirty="0"/>
            </a:br>
            <a:r>
              <a:rPr lang="en-US" dirty="0"/>
              <a:t>(will be more clear when discussing cursors).</a:t>
            </a:r>
          </a:p>
          <a:p>
            <a:pPr lvl="2"/>
            <a:r>
              <a:rPr lang="en-US" dirty="0"/>
              <a:t>The engine knows the current position in the result set.</a:t>
            </a:r>
          </a:p>
          <a:p>
            <a:pPr lvl="2"/>
            <a:r>
              <a:rPr lang="en-US" dirty="0"/>
              <a:t>Uses the sort order to determine which records will be accessed soon.</a:t>
            </a:r>
          </a:p>
          <a:p>
            <a:pPr lvl="2"/>
            <a:r>
              <a:rPr lang="en-US" dirty="0"/>
              <a:t>Tags those blocks as not replaceable.</a:t>
            </a:r>
          </a:p>
          <a:p>
            <a:pPr lvl="2"/>
            <a:r>
              <a:rPr lang="en-US" dirty="0"/>
              <a:t>(A form of clairvoyance).</a:t>
            </a:r>
          </a:p>
          <a:p>
            <a:pPr lvl="1"/>
            <a:r>
              <a:rPr lang="en-US" dirty="0"/>
              <a:t>Not all users/applications are equally “important.”</a:t>
            </a:r>
          </a:p>
          <a:p>
            <a:pPr lvl="2"/>
            <a:r>
              <a:rPr lang="en-US" dirty="0"/>
              <a:t>Classify users/applications into priority 1, 2 and 3.</a:t>
            </a:r>
          </a:p>
          <a:p>
            <a:pPr lvl="2"/>
            <a:r>
              <a:rPr lang="en-US" dirty="0"/>
              <a:t>Sub-allocate the buffer pool into pools P1, P2 and P3.</a:t>
            </a:r>
          </a:p>
          <a:p>
            <a:pPr lvl="2"/>
            <a:r>
              <a:rPr lang="en-US" dirty="0"/>
              <a:t>Apply LRU within pools and adjust pool sizes based on relative importance.</a:t>
            </a:r>
          </a:p>
          <a:p>
            <a:pPr lvl="2"/>
            <a:r>
              <a:rPr lang="en-US" dirty="0"/>
              <a:t>This prevents</a:t>
            </a:r>
          </a:p>
          <a:p>
            <a:pPr lvl="3"/>
            <a:r>
              <a:rPr lang="en-US" dirty="0"/>
              <a:t>A high access rate, low-priority application from taking up a lot of frames</a:t>
            </a:r>
          </a:p>
          <a:p>
            <a:pPr lvl="3"/>
            <a:r>
              <a:rPr lang="en-US" dirty="0"/>
              <a:t>Result in low access, high priority applications not getting buffer hits.</a:t>
            </a:r>
          </a:p>
        </p:txBody>
      </p:sp>
    </p:spTree>
    <p:extLst>
      <p:ext uri="{BB962C8B-B14F-4D97-AF65-F5344CB8AC3E}">
        <p14:creationId xmlns:p14="http://schemas.microsoft.com/office/powerpoint/2010/main" val="3214374958"/>
      </p:ext>
    </p:extLst>
  </p:cSld>
  <p:clrMapOvr>
    <a:masterClrMapping/>
  </p:clrMapOvr>
  <p:transition spd="med">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80" name="Rectangle 4">
            <a:extLst>
              <a:ext uri="{FF2B5EF4-FFF2-40B4-BE49-F238E27FC236}">
                <a16:creationId xmlns:a16="http://schemas.microsoft.com/office/drawing/2014/main" id="{0BFC7645-9DF1-414B-A564-6DA5BE8C312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Optimization of Disk Block Access (Cont.)</a:t>
            </a:r>
          </a:p>
        </p:txBody>
      </p:sp>
      <p:sp>
        <p:nvSpPr>
          <p:cNvPr id="113666" name="Rectangle 3">
            <a:extLst>
              <a:ext uri="{FF2B5EF4-FFF2-40B4-BE49-F238E27FC236}">
                <a16:creationId xmlns:a16="http://schemas.microsoft.com/office/drawing/2014/main" id="{2836ABBE-E86C-4BF9-A913-E5B1C2C34343}"/>
              </a:ext>
            </a:extLst>
          </p:cNvPr>
          <p:cNvSpPr>
            <a:spLocks noGrp="1" noChangeArrowheads="1"/>
          </p:cNvSpPr>
          <p:nvPr>
            <p:ph idx="1"/>
          </p:nvPr>
        </p:nvSpPr>
        <p:spPr>
          <a:xfrm>
            <a:off x="1768876" y="1032445"/>
            <a:ext cx="5676102" cy="3677840"/>
          </a:xfrm>
        </p:spPr>
        <p:txBody>
          <a:bodyPr/>
          <a:lstStyle/>
          <a:p>
            <a:r>
              <a:rPr lang="en-US" altLang="en-US" sz="1200" dirty="0"/>
              <a:t>Buffer managers support </a:t>
            </a:r>
            <a:r>
              <a:rPr lang="en-US" altLang="en-US" sz="1200" b="1" dirty="0">
                <a:solidFill>
                  <a:srgbClr val="002060"/>
                </a:solidFill>
              </a:rPr>
              <a:t>forced output</a:t>
            </a:r>
            <a:r>
              <a:rPr lang="en-US" altLang="en-US" sz="1200" dirty="0">
                <a:solidFill>
                  <a:srgbClr val="002060"/>
                </a:solidFill>
              </a:rPr>
              <a:t> </a:t>
            </a:r>
            <a:r>
              <a:rPr lang="en-US" altLang="en-US" sz="1200" dirty="0"/>
              <a:t>of blocks for the purpose of recovery (more in Chapter 19)</a:t>
            </a:r>
          </a:p>
          <a:p>
            <a:r>
              <a:rPr lang="en-US" altLang="en-US" sz="1200" b="1" dirty="0">
                <a:solidFill>
                  <a:srgbClr val="002060"/>
                </a:solidFill>
              </a:rPr>
              <a:t>Nonvolatile write buffers</a:t>
            </a:r>
            <a:r>
              <a:rPr lang="en-US" altLang="en-US" sz="1200" dirty="0">
                <a:solidFill>
                  <a:srgbClr val="002060"/>
                </a:solidFill>
              </a:rPr>
              <a:t> </a:t>
            </a:r>
            <a:r>
              <a:rPr lang="en-US" altLang="en-US" sz="1200" dirty="0"/>
              <a:t>speed up disk writes by writing blocks to a non-volatile RAM or flash buffer immediately</a:t>
            </a:r>
          </a:p>
          <a:p>
            <a:pPr lvl="1"/>
            <a:r>
              <a:rPr lang="en-US" altLang="en-US" sz="1200" i="1" dirty="0"/>
              <a:t>Writes can be reordered to minimize disk arm movement</a:t>
            </a:r>
          </a:p>
          <a:p>
            <a:r>
              <a:rPr lang="en-US" altLang="en-US" sz="1200" b="1" dirty="0">
                <a:solidFill>
                  <a:srgbClr val="002060"/>
                </a:solidFill>
              </a:rPr>
              <a:t>Log disk</a:t>
            </a:r>
            <a:r>
              <a:rPr lang="en-US" altLang="en-US" sz="1200" dirty="0">
                <a:solidFill>
                  <a:srgbClr val="002060"/>
                </a:solidFill>
              </a:rPr>
              <a:t> </a:t>
            </a:r>
            <a:r>
              <a:rPr lang="en-US" altLang="en-US" sz="1200" dirty="0"/>
              <a:t>– a disk devoted to writing a sequential log of block updates</a:t>
            </a:r>
          </a:p>
          <a:p>
            <a:pPr lvl="1"/>
            <a:r>
              <a:rPr lang="en-US" altLang="en-US" sz="1200" dirty="0"/>
              <a:t> Used exactly like nonvolatile RAM</a:t>
            </a:r>
          </a:p>
          <a:p>
            <a:pPr lvl="2"/>
            <a:r>
              <a:rPr lang="en-US" altLang="en-US" sz="1200" dirty="0"/>
              <a:t>Write to log disk is very fast since no seeks are required</a:t>
            </a:r>
          </a:p>
          <a:p>
            <a:r>
              <a:rPr lang="en-US" altLang="en-US" sz="1200" b="1" dirty="0">
                <a:solidFill>
                  <a:srgbClr val="002060"/>
                </a:solidFill>
              </a:rPr>
              <a:t>Journaling file systems </a:t>
            </a:r>
            <a:r>
              <a:rPr lang="en-US" altLang="en-US" sz="1200" dirty="0"/>
              <a:t>write data in-order to NV-RAM or log disk</a:t>
            </a:r>
            <a:endParaRPr lang="en-US" altLang="en-US" sz="1200" b="1" dirty="0">
              <a:solidFill>
                <a:schemeClr val="tx2"/>
              </a:solidFill>
            </a:endParaRPr>
          </a:p>
          <a:p>
            <a:pPr lvl="1"/>
            <a:r>
              <a:rPr lang="en-US" altLang="en-US" sz="1200" dirty="0"/>
              <a:t>Reordering without journaling: risk of corruption of file system data</a:t>
            </a:r>
          </a:p>
        </p:txBody>
      </p:sp>
    </p:spTree>
    <p:extLst>
      <p:ext uri="{BB962C8B-B14F-4D97-AF65-F5344CB8AC3E}">
        <p14:creationId xmlns:p14="http://schemas.microsoft.com/office/powerpoint/2010/main" val="590209159"/>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NoSQL</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10" name="TextBox 11">
            <a:extLst>
              <a:ext uri="{FF2B5EF4-FFF2-40B4-BE49-F238E27FC236}">
                <a16:creationId xmlns:a16="http://schemas.microsoft.com/office/drawing/2014/main" id="{7B056DDE-9021-0242-A11C-1A52DD962987}"/>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69</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(F21): Lecture 8: No SQL Intro., Module II Intro</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spTree>
    <p:extLst>
      <p:ext uri="{BB962C8B-B14F-4D97-AF65-F5344CB8AC3E}">
        <p14:creationId xmlns:p14="http://schemas.microsoft.com/office/powerpoint/2010/main" val="1581810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AECDF0-9C19-CD4B-9346-D09FF32E8DA8}"/>
              </a:ext>
            </a:extLst>
          </p:cNvPr>
          <p:cNvSpPr>
            <a:spLocks noGrp="1"/>
          </p:cNvSpPr>
          <p:nvPr>
            <p:ph type="title"/>
          </p:nvPr>
        </p:nvSpPr>
        <p:spPr>
          <a:xfrm>
            <a:off x="172570" y="1121"/>
            <a:ext cx="8819030" cy="443198"/>
          </a:xfrm>
        </p:spPr>
        <p:txBody>
          <a:bodyPr/>
          <a:lstStyle/>
          <a:p>
            <a:r>
              <a:rPr lang="en-US" dirty="0"/>
              <a:t>Module II – DBMS Architecture and Implementation</a:t>
            </a:r>
          </a:p>
        </p:txBody>
      </p:sp>
      <p:pic>
        <p:nvPicPr>
          <p:cNvPr id="4" name="Picture 3">
            <a:extLst>
              <a:ext uri="{FF2B5EF4-FFF2-40B4-BE49-F238E27FC236}">
                <a16:creationId xmlns:a16="http://schemas.microsoft.com/office/drawing/2014/main" id="{EDE6AE24-A903-BA4F-9CDB-111321888EB9}"/>
              </a:ext>
            </a:extLst>
          </p:cNvPr>
          <p:cNvPicPr>
            <a:picLocks noChangeAspect="1"/>
          </p:cNvPicPr>
          <p:nvPr/>
        </p:nvPicPr>
        <p:blipFill>
          <a:blip r:embed="rId2"/>
          <a:stretch>
            <a:fillRect/>
          </a:stretch>
        </p:blipFill>
        <p:spPr>
          <a:xfrm>
            <a:off x="533400" y="971550"/>
            <a:ext cx="8430462" cy="2125733"/>
          </a:xfrm>
          <a:prstGeom prst="rect">
            <a:avLst/>
          </a:prstGeom>
        </p:spPr>
      </p:pic>
      <p:pic>
        <p:nvPicPr>
          <p:cNvPr id="5" name="Picture 4">
            <a:extLst>
              <a:ext uri="{FF2B5EF4-FFF2-40B4-BE49-F238E27FC236}">
                <a16:creationId xmlns:a16="http://schemas.microsoft.com/office/drawing/2014/main" id="{DAE8A419-45AF-B84F-A392-0D451AFE520E}"/>
              </a:ext>
            </a:extLst>
          </p:cNvPr>
          <p:cNvPicPr>
            <a:picLocks noChangeAspect="1"/>
          </p:cNvPicPr>
          <p:nvPr/>
        </p:nvPicPr>
        <p:blipFill>
          <a:blip r:embed="rId3"/>
          <a:stretch>
            <a:fillRect/>
          </a:stretch>
        </p:blipFill>
        <p:spPr>
          <a:xfrm>
            <a:off x="32518" y="2225298"/>
            <a:ext cx="802115" cy="802115"/>
          </a:xfrm>
          <a:prstGeom prst="rect">
            <a:avLst/>
          </a:prstGeom>
        </p:spPr>
      </p:pic>
      <p:sp>
        <p:nvSpPr>
          <p:cNvPr id="6" name="TextBox 5">
            <a:extLst>
              <a:ext uri="{FF2B5EF4-FFF2-40B4-BE49-F238E27FC236}">
                <a16:creationId xmlns:a16="http://schemas.microsoft.com/office/drawing/2014/main" id="{BAD88A21-5EDE-D741-9C22-6A44FC92258F}"/>
              </a:ext>
            </a:extLst>
          </p:cNvPr>
          <p:cNvSpPr txBox="1"/>
          <p:nvPr/>
        </p:nvSpPr>
        <p:spPr>
          <a:xfrm>
            <a:off x="76200" y="3114938"/>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a:solidFill>
                  <a:srgbClr val="00B050"/>
                </a:solidFill>
                <a:latin typeface="+mn-lt"/>
              </a:rPr>
              <a:t>Covered for </a:t>
            </a:r>
            <a:r>
              <a:rPr lang="en-US" sz="2000">
                <a:solidFill>
                  <a:srgbClr val="00B050"/>
                </a:solidFill>
                <a:latin typeface="+mn-lt"/>
              </a:rPr>
              <a:t>the relational model.</a:t>
            </a:r>
            <a:endParaRPr lang="en-US" sz="2000" dirty="0" err="1">
              <a:solidFill>
                <a:srgbClr val="00B050"/>
              </a:solidFill>
              <a:latin typeface="+mn-lt"/>
            </a:endParaRPr>
          </a:p>
        </p:txBody>
      </p:sp>
      <p:cxnSp>
        <p:nvCxnSpPr>
          <p:cNvPr id="7" name="Straight Connector 6">
            <a:extLst>
              <a:ext uri="{FF2B5EF4-FFF2-40B4-BE49-F238E27FC236}">
                <a16:creationId xmlns:a16="http://schemas.microsoft.com/office/drawing/2014/main" id="{FE520F57-6B01-0044-A041-35C6F5E5DC33}"/>
              </a:ext>
            </a:extLst>
          </p:cNvPr>
          <p:cNvCxnSpPr/>
          <p:nvPr/>
        </p:nvCxnSpPr>
        <p:spPr>
          <a:xfrm>
            <a:off x="1450025" y="2213970"/>
            <a:ext cx="28833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6940F35-38C8-5446-B119-936F03F9FB10}"/>
              </a:ext>
            </a:extLst>
          </p:cNvPr>
          <p:cNvSpPr/>
          <p:nvPr/>
        </p:nvSpPr>
        <p:spPr>
          <a:xfrm>
            <a:off x="3241017" y="3975084"/>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4"/>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5"/>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6"/>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spTree>
    <p:extLst>
      <p:ext uri="{BB962C8B-B14F-4D97-AF65-F5344CB8AC3E}">
        <p14:creationId xmlns:p14="http://schemas.microsoft.com/office/powerpoint/2010/main" val="41342080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marL="0" indent="0">
              <a:lnSpc>
                <a:spcPct val="120000"/>
              </a:lnSpc>
              <a:spcBef>
                <a:spcPts val="0"/>
              </a:spcBef>
              <a:buNone/>
            </a:pPr>
            <a:r>
              <a:rPr lang="en-US" dirty="0">
                <a:solidFill>
                  <a:srgbClr val="222222"/>
                </a:solidFill>
                <a:latin typeface="Arial" charset="0"/>
              </a:rPr>
              <a:t>A </a:t>
            </a:r>
            <a:r>
              <a:rPr lang="en-US" b="1" dirty="0">
                <a:solidFill>
                  <a:srgbClr val="222222"/>
                </a:solidFill>
                <a:latin typeface="Arial" charset="0"/>
              </a:rPr>
              <a:t>NoSQL</a:t>
            </a:r>
            <a:r>
              <a:rPr lang="en-US" dirty="0">
                <a:solidFill>
                  <a:srgbClr val="222222"/>
                </a:solidFill>
                <a:latin typeface="Arial" charset="0"/>
              </a:rPr>
              <a:t> (originally referring to "non SQL" or "non relational")</a:t>
            </a:r>
            <a:r>
              <a:rPr lang="en-US" baseline="30000" dirty="0">
                <a:solidFill>
                  <a:srgbClr val="0B0080"/>
                </a:solidFill>
                <a:latin typeface="Arial" charset="0"/>
                <a:hlinkClick r:id="rId2"/>
              </a:rPr>
              <a:t>[1]</a:t>
            </a:r>
            <a:r>
              <a:rPr lang="en-US" dirty="0">
                <a:solidFill>
                  <a:srgbClr val="222222"/>
                </a:solidFill>
                <a:latin typeface="Arial" charset="0"/>
              </a:rPr>
              <a:t> </a:t>
            </a:r>
            <a:r>
              <a:rPr lang="en-US" dirty="0">
                <a:solidFill>
                  <a:srgbClr val="0B0080"/>
                </a:solidFill>
                <a:latin typeface="Arial" charset="0"/>
                <a:hlinkClick r:id="rId3" tooltip="Database"/>
              </a:rPr>
              <a:t>database</a:t>
            </a:r>
            <a:r>
              <a:rPr lang="en-US" dirty="0">
                <a:solidFill>
                  <a:srgbClr val="222222"/>
                </a:solidFill>
                <a:latin typeface="Arial" charset="0"/>
              </a:rPr>
              <a:t> provides a mechanism for </a:t>
            </a:r>
            <a:r>
              <a:rPr lang="en-US" dirty="0">
                <a:solidFill>
                  <a:srgbClr val="0B0080"/>
                </a:solidFill>
                <a:latin typeface="Arial" charset="0"/>
                <a:hlinkClick r:id="rId4" tooltip="Computer data storage"/>
              </a:rPr>
              <a:t>storage</a:t>
            </a:r>
            <a:r>
              <a:rPr lang="en-US" dirty="0">
                <a:solidFill>
                  <a:srgbClr val="222222"/>
                </a:solidFill>
                <a:latin typeface="Arial" charset="0"/>
              </a:rPr>
              <a:t> and </a:t>
            </a:r>
            <a:r>
              <a:rPr lang="en-US" dirty="0">
                <a:solidFill>
                  <a:srgbClr val="0B0080"/>
                </a:solidFill>
                <a:latin typeface="Arial" charset="0"/>
                <a:hlinkClick r:id="rId5" tooltip="Data retrieval"/>
              </a:rPr>
              <a:t>retrieval</a:t>
            </a:r>
            <a:r>
              <a:rPr lang="en-US" dirty="0">
                <a:solidFill>
                  <a:srgbClr val="222222"/>
                </a:solidFill>
                <a:latin typeface="Arial" charset="0"/>
              </a:rPr>
              <a:t> of data that is modeled in </a:t>
            </a:r>
            <a:r>
              <a:rPr lang="en-US" dirty="0">
                <a:solidFill>
                  <a:srgbClr val="FF0000"/>
                </a:solidFill>
                <a:latin typeface="Arial" charset="0"/>
              </a:rPr>
              <a:t>means other than the tabular relations used in </a:t>
            </a:r>
            <a:r>
              <a:rPr lang="en-US" dirty="0">
                <a:solidFill>
                  <a:srgbClr val="FF0000"/>
                </a:solidFill>
                <a:latin typeface="Arial" charset="0"/>
                <a:hlinkClick r:id="rId6" tooltip="Relational database"/>
              </a:rPr>
              <a:t>relational databases</a:t>
            </a:r>
            <a:r>
              <a:rPr lang="en-US" dirty="0">
                <a:solidFill>
                  <a:srgbClr val="FF0000"/>
                </a:solidFill>
                <a:latin typeface="Arial" charset="0"/>
              </a:rPr>
              <a:t>.</a:t>
            </a:r>
            <a:r>
              <a:rPr lang="en-US" dirty="0">
                <a:solidFill>
                  <a:srgbClr val="222222"/>
                </a:solidFill>
                <a:latin typeface="Arial" charset="0"/>
              </a:rPr>
              <a:t> Such databases have existed since the late 1960s, but did not obtain the "NoSQL" moniker until a surge of popularity in the early twenty-first century,</a:t>
            </a:r>
            <a:r>
              <a:rPr lang="en-US" baseline="30000" dirty="0">
                <a:solidFill>
                  <a:srgbClr val="0B0080"/>
                </a:solidFill>
                <a:latin typeface="Arial" charset="0"/>
                <a:hlinkClick r:id="rId7"/>
              </a:rPr>
              <a:t>[2]</a:t>
            </a:r>
            <a:r>
              <a:rPr lang="en-US" dirty="0">
                <a:solidFill>
                  <a:srgbClr val="222222"/>
                </a:solidFill>
                <a:latin typeface="Arial" charset="0"/>
              </a:rPr>
              <a:t> triggered by the needs of </a:t>
            </a:r>
            <a:r>
              <a:rPr lang="en-US" dirty="0">
                <a:solidFill>
                  <a:srgbClr val="0B0080"/>
                </a:solidFill>
                <a:latin typeface="Arial" charset="0"/>
                <a:hlinkClick r:id="rId8" tooltip="Web 2.0"/>
              </a:rPr>
              <a:t>Web 2.0</a:t>
            </a:r>
            <a:r>
              <a:rPr lang="en-US" dirty="0">
                <a:solidFill>
                  <a:srgbClr val="222222"/>
                </a:solidFill>
                <a:latin typeface="Arial" charset="0"/>
              </a:rPr>
              <a:t> companies such as </a:t>
            </a:r>
            <a:r>
              <a:rPr lang="en-US" dirty="0">
                <a:solidFill>
                  <a:srgbClr val="0B0080"/>
                </a:solidFill>
                <a:latin typeface="Arial" charset="0"/>
                <a:hlinkClick r:id="rId9" tooltip="Facebook"/>
              </a:rPr>
              <a:t>Facebook</a:t>
            </a:r>
            <a:r>
              <a:rPr lang="en-US" dirty="0">
                <a:solidFill>
                  <a:srgbClr val="222222"/>
                </a:solidFill>
                <a:latin typeface="Arial" charset="0"/>
              </a:rPr>
              <a:t>, </a:t>
            </a:r>
            <a:r>
              <a:rPr lang="en-US" dirty="0">
                <a:solidFill>
                  <a:srgbClr val="0B0080"/>
                </a:solidFill>
                <a:latin typeface="Arial" charset="0"/>
                <a:hlinkClick r:id="rId10" tooltip="Google"/>
              </a:rPr>
              <a:t>Google</a:t>
            </a:r>
            <a:r>
              <a:rPr lang="en-US" dirty="0">
                <a:solidFill>
                  <a:srgbClr val="222222"/>
                </a:solidFill>
                <a:latin typeface="Arial" charset="0"/>
              </a:rPr>
              <a:t>, and </a:t>
            </a:r>
            <a:r>
              <a:rPr lang="en-US" dirty="0">
                <a:solidFill>
                  <a:srgbClr val="0B0080"/>
                </a:solidFill>
                <a:latin typeface="Arial" charset="0"/>
                <a:hlinkClick r:id="rId11" tooltip="Amazon.com"/>
              </a:rPr>
              <a:t>Amazon.com</a:t>
            </a:r>
            <a:r>
              <a:rPr lang="en-US" dirty="0">
                <a:solidFill>
                  <a:srgbClr val="222222"/>
                </a:solidFill>
                <a:latin typeface="Arial" charset="0"/>
              </a:rPr>
              <a:t>.</a:t>
            </a:r>
            <a:r>
              <a:rPr lang="en-US" baseline="30000" dirty="0">
                <a:solidFill>
                  <a:srgbClr val="0B0080"/>
                </a:solidFill>
                <a:latin typeface="Arial" charset="0"/>
                <a:hlinkClick r:id="rId12"/>
              </a:rPr>
              <a:t>[3]</a:t>
            </a:r>
            <a:r>
              <a:rPr lang="en-US" baseline="30000" dirty="0">
                <a:solidFill>
                  <a:srgbClr val="0B0080"/>
                </a:solidFill>
                <a:latin typeface="Arial" charset="0"/>
                <a:hlinkClick r:id="rId13"/>
              </a:rPr>
              <a:t>[4]</a:t>
            </a:r>
            <a:r>
              <a:rPr lang="en-US" baseline="30000" dirty="0">
                <a:solidFill>
                  <a:srgbClr val="0B0080"/>
                </a:solidFill>
                <a:latin typeface="Arial" charset="0"/>
                <a:hlinkClick r:id="rId14"/>
              </a:rPr>
              <a:t>[5]</a:t>
            </a:r>
            <a:r>
              <a:rPr lang="en-US" dirty="0">
                <a:solidFill>
                  <a:srgbClr val="222222"/>
                </a:solidFill>
                <a:latin typeface="Arial" charset="0"/>
              </a:rPr>
              <a:t> NoSQL databases are increasingly used in </a:t>
            </a:r>
            <a:r>
              <a:rPr lang="en-US" dirty="0">
                <a:solidFill>
                  <a:srgbClr val="0B0080"/>
                </a:solidFill>
                <a:latin typeface="Arial" charset="0"/>
                <a:hlinkClick r:id="rId15" tooltip="Big data"/>
              </a:rPr>
              <a:t>big data</a:t>
            </a:r>
            <a:r>
              <a:rPr lang="en-US" dirty="0">
                <a:solidFill>
                  <a:srgbClr val="222222"/>
                </a:solidFill>
                <a:latin typeface="Arial" charset="0"/>
              </a:rPr>
              <a:t> and </a:t>
            </a:r>
            <a:r>
              <a:rPr lang="en-US" dirty="0">
                <a:solidFill>
                  <a:srgbClr val="0B0080"/>
                </a:solidFill>
                <a:latin typeface="Arial" charset="0"/>
                <a:hlinkClick r:id="rId16" tooltip="Real-time web"/>
              </a:rPr>
              <a:t>real-time web</a:t>
            </a:r>
            <a:r>
              <a:rPr lang="en-US" dirty="0">
                <a:solidFill>
                  <a:srgbClr val="222222"/>
                </a:solidFill>
                <a:latin typeface="Arial" charset="0"/>
              </a:rPr>
              <a:t> applications.</a:t>
            </a:r>
            <a:r>
              <a:rPr lang="en-US" baseline="30000" dirty="0">
                <a:solidFill>
                  <a:srgbClr val="0B0080"/>
                </a:solidFill>
                <a:latin typeface="Arial" charset="0"/>
                <a:hlinkClick r:id="rId17"/>
              </a:rPr>
              <a:t>[6]</a:t>
            </a:r>
            <a:r>
              <a:rPr lang="en-US" dirty="0">
                <a:solidFill>
                  <a:srgbClr val="222222"/>
                </a:solidFill>
                <a:latin typeface="Arial" charset="0"/>
              </a:rPr>
              <a:t> NoSQL systems are also sometimes called </a:t>
            </a:r>
            <a:r>
              <a:rPr lang="en-US" dirty="0">
                <a:solidFill>
                  <a:srgbClr val="FF0000"/>
                </a:solidFill>
                <a:latin typeface="Arial" charset="0"/>
              </a:rPr>
              <a:t>"Not only SQL" to emphasize that they may support </a:t>
            </a:r>
            <a:r>
              <a:rPr lang="en-US" dirty="0">
                <a:solidFill>
                  <a:srgbClr val="FF0000"/>
                </a:solidFill>
                <a:latin typeface="Arial" charset="0"/>
                <a:hlinkClick r:id="rId18" tooltip="SQL"/>
              </a:rPr>
              <a:t>SQL</a:t>
            </a:r>
            <a:r>
              <a:rPr lang="en-US" dirty="0">
                <a:solidFill>
                  <a:srgbClr val="FF0000"/>
                </a:solidFill>
                <a:latin typeface="Arial" charset="0"/>
              </a:rPr>
              <a:t>-like query languages.</a:t>
            </a:r>
            <a:r>
              <a:rPr lang="en-US" baseline="30000" dirty="0">
                <a:solidFill>
                  <a:srgbClr val="FF0000"/>
                </a:solidFill>
                <a:latin typeface="Arial" charset="0"/>
                <a:hlinkClick r:id="rId19"/>
              </a:rPr>
              <a:t>[7]</a:t>
            </a:r>
            <a:r>
              <a:rPr lang="en-US" baseline="30000" dirty="0">
                <a:solidFill>
                  <a:srgbClr val="FF0000"/>
                </a:solidFill>
                <a:latin typeface="Arial" charset="0"/>
                <a:hlinkClick r:id="rId20"/>
              </a:rPr>
              <a:t>[8]</a:t>
            </a:r>
            <a:endParaRPr lang="en-US" baseline="30000" dirty="0">
              <a:solidFill>
                <a:srgbClr val="FF0000"/>
              </a:solidFill>
              <a:latin typeface="Arial" charset="0"/>
            </a:endParaRPr>
          </a:p>
          <a:p>
            <a:pPr marL="0" indent="0">
              <a:lnSpc>
                <a:spcPct val="120000"/>
              </a:lnSpc>
              <a:spcBef>
                <a:spcPts val="0"/>
              </a:spcBef>
              <a:buNone/>
            </a:pPr>
            <a:endParaRPr lang="en-US" dirty="0">
              <a:solidFill>
                <a:srgbClr val="222222"/>
              </a:solidFill>
              <a:latin typeface="Arial" charset="0"/>
            </a:endParaRPr>
          </a:p>
          <a:p>
            <a:pPr marL="0" indent="0">
              <a:lnSpc>
                <a:spcPct val="120000"/>
              </a:lnSpc>
              <a:spcBef>
                <a:spcPts val="0"/>
              </a:spcBef>
              <a:buNone/>
            </a:pPr>
            <a:r>
              <a:rPr lang="en-US" dirty="0">
                <a:solidFill>
                  <a:srgbClr val="222222"/>
                </a:solidFill>
                <a:latin typeface="Arial" charset="0"/>
              </a:rPr>
              <a:t>Motivations for this approach include: simplicity of design, simpler </a:t>
            </a:r>
            <a:r>
              <a:rPr lang="en-US" dirty="0">
                <a:solidFill>
                  <a:srgbClr val="0B0080"/>
                </a:solidFill>
                <a:latin typeface="Arial" charset="0"/>
                <a:hlinkClick r:id="rId21" tooltip="Horizontal scaling"/>
              </a:rPr>
              <a:t>"horizontal" scaling</a:t>
            </a:r>
            <a:r>
              <a:rPr lang="en-US" dirty="0">
                <a:solidFill>
                  <a:srgbClr val="222222"/>
                </a:solidFill>
                <a:latin typeface="Arial" charset="0"/>
              </a:rPr>
              <a:t> to </a:t>
            </a:r>
            <a:r>
              <a:rPr lang="en-US" dirty="0">
                <a:solidFill>
                  <a:srgbClr val="0B0080"/>
                </a:solidFill>
                <a:latin typeface="Arial" charset="0"/>
                <a:hlinkClick r:id="rId22" tooltip="Cluster computing"/>
              </a:rPr>
              <a:t>clusters</a:t>
            </a:r>
            <a:r>
              <a:rPr lang="en-US" dirty="0">
                <a:solidFill>
                  <a:srgbClr val="222222"/>
                </a:solidFill>
                <a:latin typeface="Arial" charset="0"/>
              </a:rPr>
              <a:t> of machines (which is a problem for relational databases),</a:t>
            </a:r>
            <a:r>
              <a:rPr lang="en-US" baseline="30000" dirty="0">
                <a:solidFill>
                  <a:srgbClr val="0B0080"/>
                </a:solidFill>
                <a:latin typeface="Arial" charset="0"/>
                <a:hlinkClick r:id="rId7"/>
              </a:rPr>
              <a:t>[2]</a:t>
            </a:r>
            <a:r>
              <a:rPr lang="en-US" dirty="0">
                <a:solidFill>
                  <a:srgbClr val="222222"/>
                </a:solidFill>
                <a:latin typeface="Arial" charset="0"/>
              </a:rPr>
              <a:t> and finer control over availability. The data structures used by NoSQL databases (e.g. key-value, wide column, graph, or document) are different from those used by default in relational databases, making </a:t>
            </a:r>
            <a:r>
              <a:rPr lang="en-US" dirty="0">
                <a:solidFill>
                  <a:srgbClr val="FF0000"/>
                </a:solidFill>
                <a:latin typeface="Arial" charset="0"/>
              </a:rPr>
              <a:t>some operations faster in NoSQL. </a:t>
            </a:r>
            <a:r>
              <a:rPr lang="en-US" dirty="0">
                <a:solidFill>
                  <a:srgbClr val="222222"/>
                </a:solidFill>
                <a:latin typeface="Arial" charset="0"/>
              </a:rPr>
              <a:t>The particular suitability of a given NoSQL database depends on the problem it must solve. Sometimes the </a:t>
            </a:r>
            <a:r>
              <a:rPr lang="en-US" dirty="0">
                <a:solidFill>
                  <a:srgbClr val="FF0000"/>
                </a:solidFill>
                <a:latin typeface="Arial" charset="0"/>
              </a:rPr>
              <a:t>data structures used by NoSQL databases are also viewed as "more flexible" than relational database tables</a:t>
            </a:r>
            <a:r>
              <a:rPr lang="en-US" dirty="0">
                <a:solidFill>
                  <a:srgbClr val="222222"/>
                </a:solidFill>
                <a:latin typeface="Arial" charset="0"/>
              </a:rPr>
              <a:t>.</a:t>
            </a:r>
            <a:r>
              <a:rPr lang="en-US" baseline="30000" dirty="0">
                <a:solidFill>
                  <a:srgbClr val="0B0080"/>
                </a:solidFill>
                <a:latin typeface="Arial" charset="0"/>
                <a:hlinkClick r:id="rId23"/>
              </a:rPr>
              <a:t>[9]</a:t>
            </a:r>
            <a:endParaRPr lang="en-US" dirty="0">
              <a:solidFill>
                <a:srgbClr val="222222"/>
              </a:solidFill>
              <a:latin typeface="Arial" charset="0"/>
            </a:endParaRPr>
          </a:p>
          <a:p>
            <a:pPr marL="0" indent="0">
              <a:lnSpc>
                <a:spcPct val="120000"/>
              </a:lnSpc>
              <a:spcBef>
                <a:spcPts val="0"/>
              </a:spcBef>
              <a:buNone/>
            </a:pPr>
            <a:endParaRPr lang="en-US" dirty="0"/>
          </a:p>
        </p:txBody>
      </p:sp>
      <p:sp>
        <p:nvSpPr>
          <p:cNvPr id="2" name="Title 1"/>
          <p:cNvSpPr>
            <a:spLocks noGrp="1"/>
          </p:cNvSpPr>
          <p:nvPr>
            <p:ph type="title"/>
          </p:nvPr>
        </p:nvSpPr>
        <p:spPr/>
        <p:txBody>
          <a:bodyPr/>
          <a:lstStyle/>
          <a:p>
            <a:r>
              <a:rPr lang="en-US" dirty="0"/>
              <a:t>Overview (I) </a:t>
            </a:r>
            <a:r>
              <a:rPr lang="en-US" sz="1600" dirty="0"/>
              <a:t>(https://</a:t>
            </a:r>
            <a:r>
              <a:rPr lang="en-US" sz="1600" dirty="0" err="1"/>
              <a:t>en.wikipedia.org</a:t>
            </a:r>
            <a:r>
              <a:rPr lang="en-US" sz="1600" dirty="0"/>
              <a:t>/wiki/NoSQL)</a:t>
            </a:r>
          </a:p>
        </p:txBody>
      </p:sp>
    </p:spTree>
    <p:extLst>
      <p:ext uri="{BB962C8B-B14F-4D97-AF65-F5344CB8AC3E}">
        <p14:creationId xmlns:p14="http://schemas.microsoft.com/office/powerpoint/2010/main" val="11149683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marL="0" indent="0">
              <a:lnSpc>
                <a:spcPct val="120000"/>
              </a:lnSpc>
              <a:spcBef>
                <a:spcPts val="0"/>
              </a:spcBef>
              <a:buNone/>
            </a:pPr>
            <a:r>
              <a:rPr lang="en-US" dirty="0">
                <a:solidFill>
                  <a:srgbClr val="FF0000"/>
                </a:solidFill>
              </a:rPr>
              <a:t>Many NoSQL stores compromise </a:t>
            </a:r>
            <a:r>
              <a:rPr lang="en-US" dirty="0">
                <a:solidFill>
                  <a:srgbClr val="FF0000"/>
                </a:solidFill>
                <a:hlinkClick r:id="rId2" tooltip="Consistency (database systems)"/>
              </a:rPr>
              <a:t>consistency</a:t>
            </a:r>
            <a:r>
              <a:rPr lang="en-US" dirty="0"/>
              <a:t> (in the sense of the </a:t>
            </a:r>
            <a:r>
              <a:rPr lang="en-US" dirty="0">
                <a:hlinkClick r:id="rId3" tooltip="CAP theorem"/>
              </a:rPr>
              <a:t>CAP theorem</a:t>
            </a:r>
            <a:r>
              <a:rPr lang="en-US" dirty="0"/>
              <a:t>) in favor of availability, partition tolerance, and speed. Barriers to the greater adoption of NoSQL stores include the use of low-level query languages (instead of SQL, for instance the lack of ability to perform ad-hoc joins across tables), lack of standardized interfaces, and huge previous investments in existing relational databases.</a:t>
            </a:r>
            <a:r>
              <a:rPr lang="en-US" baseline="30000" dirty="0">
                <a:hlinkClick r:id="rId4"/>
              </a:rPr>
              <a:t>[10]</a:t>
            </a:r>
            <a:r>
              <a:rPr lang="en-US" dirty="0"/>
              <a:t> Most NoSQL stores lack true </a:t>
            </a:r>
            <a:r>
              <a:rPr lang="en-US" dirty="0">
                <a:hlinkClick r:id="rId5" tooltip="ACID"/>
              </a:rPr>
              <a:t>ACID</a:t>
            </a:r>
            <a:r>
              <a:rPr lang="en-US" dirty="0"/>
              <a:t> transactions, </a:t>
            </a:r>
            <a:r>
              <a:rPr lang="mr-IN" dirty="0"/>
              <a:t>…</a:t>
            </a:r>
            <a:r>
              <a:rPr lang="en-US" dirty="0"/>
              <a:t> </a:t>
            </a:r>
            <a:r>
              <a:rPr lang="mr-IN" dirty="0"/>
              <a:t>…</a:t>
            </a:r>
            <a:endParaRPr lang="en-US" dirty="0"/>
          </a:p>
          <a:p>
            <a:pPr marL="0" indent="0">
              <a:lnSpc>
                <a:spcPct val="120000"/>
              </a:lnSpc>
              <a:spcBef>
                <a:spcPts val="0"/>
              </a:spcBef>
              <a:buNone/>
            </a:pPr>
            <a:endParaRPr lang="en-US" dirty="0"/>
          </a:p>
          <a:p>
            <a:pPr marL="0" indent="0">
              <a:lnSpc>
                <a:spcPct val="120000"/>
              </a:lnSpc>
              <a:spcBef>
                <a:spcPts val="0"/>
              </a:spcBef>
              <a:buNone/>
            </a:pPr>
            <a:r>
              <a:rPr lang="en-US" dirty="0">
                <a:solidFill>
                  <a:srgbClr val="FF0000"/>
                </a:solidFill>
              </a:rPr>
              <a:t>Instead, most NoSQL databases offer a concept of "eventual consistency" in which database changes are propagated to all nodes "eventually" (typically within milliseconds) so queries for data might not return updated data immediately or might </a:t>
            </a:r>
            <a:r>
              <a:rPr lang="en-US" dirty="0"/>
              <a:t>result in reading data that is not accurate, a problem known as stale reads.</a:t>
            </a:r>
            <a:r>
              <a:rPr lang="en-US" baseline="30000" dirty="0">
                <a:hlinkClick r:id="rId6"/>
              </a:rPr>
              <a:t>[11]</a:t>
            </a:r>
            <a:r>
              <a:rPr lang="en-US" dirty="0"/>
              <a:t> Additionally, some NoSQL systems may exhibit lost writes and other forms of </a:t>
            </a:r>
            <a:r>
              <a:rPr lang="en-US" dirty="0">
                <a:hlinkClick r:id="rId7" tooltip="Data loss"/>
              </a:rPr>
              <a:t>data loss</a:t>
            </a:r>
            <a:r>
              <a:rPr lang="en-US" dirty="0"/>
              <a:t>.</a:t>
            </a:r>
            <a:r>
              <a:rPr lang="en-US" baseline="30000" dirty="0">
                <a:hlinkClick r:id="rId8"/>
              </a:rPr>
              <a:t>[12]</a:t>
            </a:r>
            <a:r>
              <a:rPr lang="en-US" dirty="0"/>
              <a:t> Fortunately, some NoSQL systems provide concepts such as </a:t>
            </a:r>
            <a:r>
              <a:rPr lang="en-US" dirty="0">
                <a:hlinkClick r:id="rId9" tooltip="Write-ahead logging"/>
              </a:rPr>
              <a:t>write-ahead logging</a:t>
            </a:r>
            <a:r>
              <a:rPr lang="en-US" dirty="0"/>
              <a:t> to avoid data loss.</a:t>
            </a:r>
            <a:r>
              <a:rPr lang="en-US" baseline="30000" dirty="0">
                <a:hlinkClick r:id="rId10"/>
              </a:rPr>
              <a:t>[13]</a:t>
            </a:r>
            <a:r>
              <a:rPr lang="en-US" dirty="0"/>
              <a:t> For </a:t>
            </a:r>
            <a:r>
              <a:rPr lang="en-US" dirty="0">
                <a:hlinkClick r:id="rId11" tooltip="Distributed transaction processing"/>
              </a:rPr>
              <a:t>distributed transaction processing</a:t>
            </a:r>
            <a:r>
              <a:rPr lang="en-US" dirty="0"/>
              <a:t> across multiple databases, data consistency is an even bigger challenge that is difficult for both NoSQL and relational databases. Even current relational databases "do not allow referential integrity constraints to span databases."</a:t>
            </a:r>
            <a:r>
              <a:rPr lang="en-US" baseline="30000" dirty="0">
                <a:hlinkClick r:id="rId12"/>
              </a:rPr>
              <a:t>[14]</a:t>
            </a:r>
            <a:r>
              <a:rPr lang="en-US" dirty="0"/>
              <a:t> </a:t>
            </a:r>
          </a:p>
        </p:txBody>
      </p:sp>
      <p:sp>
        <p:nvSpPr>
          <p:cNvPr id="2" name="Title 1"/>
          <p:cNvSpPr>
            <a:spLocks noGrp="1"/>
          </p:cNvSpPr>
          <p:nvPr>
            <p:ph type="title"/>
          </p:nvPr>
        </p:nvSpPr>
        <p:spPr/>
        <p:txBody>
          <a:bodyPr/>
          <a:lstStyle/>
          <a:p>
            <a:r>
              <a:rPr lang="en-US" dirty="0"/>
              <a:t>Overview (I) </a:t>
            </a:r>
            <a:r>
              <a:rPr lang="en-US" sz="2000" dirty="0"/>
              <a:t>(https://</a:t>
            </a:r>
            <a:r>
              <a:rPr lang="en-US" sz="2000" dirty="0" err="1"/>
              <a:t>en.wikipedia.org</a:t>
            </a:r>
            <a:r>
              <a:rPr lang="en-US" sz="2000" dirty="0"/>
              <a:t>/wiki/NoSQL)</a:t>
            </a:r>
          </a:p>
        </p:txBody>
      </p:sp>
    </p:spTree>
    <p:extLst>
      <p:ext uri="{BB962C8B-B14F-4D97-AF65-F5344CB8AC3E}">
        <p14:creationId xmlns:p14="http://schemas.microsoft.com/office/powerpoint/2010/main" val="20486413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Taxonomy</a:t>
            </a:r>
          </a:p>
        </p:txBody>
      </p:sp>
      <p:pic>
        <p:nvPicPr>
          <p:cNvPr id="4" name="Picture 3"/>
          <p:cNvPicPr>
            <a:picLocks noChangeAspect="1"/>
          </p:cNvPicPr>
          <p:nvPr/>
        </p:nvPicPr>
        <p:blipFill>
          <a:blip r:embed="rId2"/>
          <a:stretch>
            <a:fillRect/>
          </a:stretch>
        </p:blipFill>
        <p:spPr>
          <a:xfrm>
            <a:off x="1295400" y="590550"/>
            <a:ext cx="5410200" cy="4052401"/>
          </a:xfrm>
          <a:prstGeom prst="rect">
            <a:avLst/>
          </a:prstGeom>
          <a:ln>
            <a:solidFill>
              <a:schemeClr val="accent1"/>
            </a:solidFill>
          </a:ln>
        </p:spPr>
      </p:pic>
    </p:spTree>
    <p:extLst>
      <p:ext uri="{BB962C8B-B14F-4D97-AF65-F5344CB8AC3E}">
        <p14:creationId xmlns:p14="http://schemas.microsoft.com/office/powerpoint/2010/main" val="8314661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Taxonomy</a:t>
            </a:r>
          </a:p>
        </p:txBody>
      </p:sp>
      <p:pic>
        <p:nvPicPr>
          <p:cNvPr id="3" name="Picture 2"/>
          <p:cNvPicPr>
            <a:picLocks noChangeAspect="1"/>
          </p:cNvPicPr>
          <p:nvPr/>
        </p:nvPicPr>
        <p:blipFill>
          <a:blip r:embed="rId2"/>
          <a:stretch>
            <a:fillRect/>
          </a:stretch>
        </p:blipFill>
        <p:spPr>
          <a:xfrm>
            <a:off x="1524000" y="514350"/>
            <a:ext cx="5623639" cy="4019404"/>
          </a:xfrm>
          <a:prstGeom prst="rect">
            <a:avLst/>
          </a:prstGeom>
        </p:spPr>
      </p:pic>
    </p:spTree>
    <p:extLst>
      <p:ext uri="{BB962C8B-B14F-4D97-AF65-F5344CB8AC3E}">
        <p14:creationId xmlns:p14="http://schemas.microsoft.com/office/powerpoint/2010/main" val="873430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a:t>
            </a:r>
          </a:p>
        </p:txBody>
      </p:sp>
      <p:sp>
        <p:nvSpPr>
          <p:cNvPr id="3" name="Content Placeholder 2"/>
          <p:cNvSpPr>
            <a:spLocks noGrp="1"/>
          </p:cNvSpPr>
          <p:nvPr>
            <p:ph sz="quarter" idx="1"/>
          </p:nvPr>
        </p:nvSpPr>
        <p:spPr>
          <a:xfrm>
            <a:off x="104118" y="552450"/>
            <a:ext cx="4257116" cy="4038600"/>
          </a:xfrm>
        </p:spPr>
        <p:txBody>
          <a:bodyPr/>
          <a:lstStyle/>
          <a:p>
            <a:pPr marL="0" indent="0">
              <a:buNone/>
            </a:pPr>
            <a:r>
              <a:rPr lang="en-US" sz="1600" dirty="0"/>
              <a:t>Motivations</a:t>
            </a:r>
          </a:p>
          <a:p>
            <a:r>
              <a:rPr lang="en-US" sz="1600" dirty="0"/>
              <a:t>Massive write performance.</a:t>
            </a:r>
          </a:p>
          <a:p>
            <a:r>
              <a:rPr lang="en-US" sz="1600" dirty="0"/>
              <a:t>Fast key value look ups.</a:t>
            </a:r>
          </a:p>
          <a:p>
            <a:r>
              <a:rPr lang="en-US" sz="1600" dirty="0"/>
              <a:t>Flexible schema and data types.</a:t>
            </a:r>
          </a:p>
          <a:p>
            <a:r>
              <a:rPr lang="en-US" sz="1600" dirty="0"/>
              <a:t>No single point of failure.</a:t>
            </a:r>
          </a:p>
          <a:p>
            <a:r>
              <a:rPr lang="en-US" sz="1600" dirty="0"/>
              <a:t>Fast prototyping and development.</a:t>
            </a:r>
          </a:p>
          <a:p>
            <a:r>
              <a:rPr lang="en-US" sz="1600" dirty="0"/>
              <a:t>Out of the box scalability.</a:t>
            </a:r>
          </a:p>
          <a:p>
            <a:r>
              <a:rPr lang="en-US" sz="1600" dirty="0"/>
              <a:t>Easy maintenance.</a:t>
            </a:r>
          </a:p>
          <a:p>
            <a:endParaRPr lang="en-US" sz="1600" dirty="0"/>
          </a:p>
          <a:p>
            <a:endParaRPr lang="en-US" sz="1600" dirty="0"/>
          </a:p>
        </p:txBody>
      </p:sp>
      <p:sp>
        <p:nvSpPr>
          <p:cNvPr id="4" name="Content Placeholder 2">
            <a:extLst>
              <a:ext uri="{FF2B5EF4-FFF2-40B4-BE49-F238E27FC236}">
                <a16:creationId xmlns:a16="http://schemas.microsoft.com/office/drawing/2014/main" id="{EAB2728E-378D-B84D-8FC0-798AF9578438}"/>
              </a:ext>
            </a:extLst>
          </p:cNvPr>
          <p:cNvSpPr txBox="1">
            <a:spLocks/>
          </p:cNvSpPr>
          <p:nvPr/>
        </p:nvSpPr>
        <p:spPr>
          <a:xfrm>
            <a:off x="4572000" y="461050"/>
            <a:ext cx="4485716" cy="4221400"/>
          </a:xfrm>
          <a:prstGeom prst="rect">
            <a:avLst/>
          </a:prstGeom>
        </p:spPr>
        <p:txBody>
          <a:bodyPr>
            <a:normAutofit/>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Tx/>
              <a:buSzTx/>
              <a:buFont typeface="Arial" charset="0"/>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What is wrong with SQL/Relational?</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Nothing. One size fits all? Not really. </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Impedance mismatch. – </a:t>
            </a:r>
            <a:b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Object Relational Mapping doesn’t</a:t>
            </a:r>
            <a:b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work quite well.</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Rigid schema design.</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Harder to scale.</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Replication.</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Joins across multiple nodes? Hard.</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How does RDMS handle data growth? Hard.</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Need for a DBA.</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Many programmers are already familiar with it.</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Transactions and ACID make development easy.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Lots of tools to use.</a:t>
            </a:r>
          </a:p>
        </p:txBody>
      </p:sp>
    </p:spTree>
    <p:extLst>
      <p:ext uri="{BB962C8B-B14F-4D97-AF65-F5344CB8AC3E}">
        <p14:creationId xmlns:p14="http://schemas.microsoft.com/office/powerpoint/2010/main" val="31662752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t>Graph Databases</a:t>
            </a:r>
            <a:endParaRPr kumimoji="0" lang="en-US" altLang="en-US" sz="1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ADF50C03-F646-304D-A74E-CB6F933F73A5}"/>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75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(F21): Lecture 8: No SQL Intro., Module II Intro</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spTree>
    <p:extLst>
      <p:ext uri="{BB962C8B-B14F-4D97-AF65-F5344CB8AC3E}">
        <p14:creationId xmlns:p14="http://schemas.microsoft.com/office/powerpoint/2010/main" val="31342645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6904"/>
            <a:ext cx="8279946" cy="387798"/>
          </a:xfrm>
        </p:spPr>
        <p:txBody>
          <a:bodyPr/>
          <a:lstStyle/>
          <a:p>
            <a:r>
              <a:rPr lang="en-US" dirty="0">
                <a:solidFill>
                  <a:srgbClr val="FFFF00"/>
                </a:solidFill>
              </a:rPr>
              <a:t>Graph Database</a:t>
            </a:r>
          </a:p>
        </p:txBody>
      </p:sp>
      <p:sp>
        <p:nvSpPr>
          <p:cNvPr id="3" name="Content Placeholder 2"/>
          <p:cNvSpPr>
            <a:spLocks noGrp="1"/>
          </p:cNvSpPr>
          <p:nvPr>
            <p:ph sz="half" idx="1"/>
          </p:nvPr>
        </p:nvSpPr>
        <p:spPr>
          <a:xfrm>
            <a:off x="241479" y="655665"/>
            <a:ext cx="4228088" cy="3730317"/>
          </a:xfrm>
        </p:spPr>
        <p:txBody>
          <a:bodyPr/>
          <a:lstStyle/>
          <a:p>
            <a:r>
              <a:rPr lang="en-US" dirty="0"/>
              <a:t>Exactly what it sounds like</a:t>
            </a:r>
          </a:p>
          <a:p>
            <a:r>
              <a:rPr lang="en-US" dirty="0"/>
              <a:t>Two core types</a:t>
            </a:r>
          </a:p>
          <a:p>
            <a:pPr lvl="1"/>
            <a:r>
              <a:rPr lang="en-US" dirty="0"/>
              <a:t>Node</a:t>
            </a:r>
          </a:p>
          <a:p>
            <a:pPr lvl="1"/>
            <a:r>
              <a:rPr lang="en-US" dirty="0"/>
              <a:t>Edge (link)</a:t>
            </a:r>
          </a:p>
          <a:p>
            <a:r>
              <a:rPr lang="en-US" dirty="0"/>
              <a:t>Nodes and Edges have</a:t>
            </a:r>
          </a:p>
          <a:p>
            <a:pPr lvl="1"/>
            <a:r>
              <a:rPr lang="en-US" dirty="0"/>
              <a:t>Label(s) = “Kind”</a:t>
            </a:r>
          </a:p>
          <a:p>
            <a:pPr lvl="1"/>
            <a:r>
              <a:rPr lang="en-US" dirty="0"/>
              <a:t>Properties  (free form)</a:t>
            </a:r>
          </a:p>
          <a:p>
            <a:r>
              <a:rPr lang="en-US" dirty="0"/>
              <a:t>Query is of the form</a:t>
            </a:r>
          </a:p>
          <a:p>
            <a:pPr lvl="1"/>
            <a:r>
              <a:rPr lang="en-US" dirty="0"/>
              <a:t>p1(n)-p2</a:t>
            </a:r>
            <a:r>
              <a:rPr lang="pt-BR" dirty="0"/>
              <a:t>(e)-p3(m)</a:t>
            </a:r>
          </a:p>
          <a:p>
            <a:pPr lvl="1"/>
            <a:r>
              <a:rPr lang="pt-BR" dirty="0" err="1"/>
              <a:t>n</a:t>
            </a:r>
            <a:r>
              <a:rPr lang="pt-BR" dirty="0"/>
              <a:t>, m are nodes; e </a:t>
            </a:r>
            <a:r>
              <a:rPr lang="pt-BR" dirty="0" err="1"/>
              <a:t>is</a:t>
            </a:r>
            <a:r>
              <a:rPr lang="pt-BR" dirty="0"/>
              <a:t> </a:t>
            </a:r>
            <a:r>
              <a:rPr lang="pt-BR" dirty="0" err="1"/>
              <a:t>an</a:t>
            </a:r>
            <a:r>
              <a:rPr lang="pt-BR" dirty="0"/>
              <a:t> </a:t>
            </a:r>
            <a:r>
              <a:rPr lang="pt-BR" dirty="0" err="1"/>
              <a:t>edge</a:t>
            </a:r>
            <a:endParaRPr lang="pt-BR" dirty="0"/>
          </a:p>
          <a:p>
            <a:pPr lvl="1"/>
            <a:r>
              <a:rPr lang="pt-BR" dirty="0"/>
              <a:t>p1, p2, p3 are </a:t>
            </a:r>
            <a:r>
              <a:rPr lang="pt-BR" dirty="0" err="1"/>
              <a:t>predicates</a:t>
            </a:r>
            <a:r>
              <a:rPr lang="pt-BR" dirty="0"/>
              <a:t> </a:t>
            </a:r>
            <a:r>
              <a:rPr lang="pt-BR" dirty="0" err="1"/>
              <a:t>on</a:t>
            </a:r>
            <a:r>
              <a:rPr lang="pt-BR" dirty="0"/>
              <a:t> </a:t>
            </a:r>
            <a:r>
              <a:rPr lang="pt-BR" dirty="0" err="1"/>
              <a:t>labels</a:t>
            </a:r>
            <a:endParaRPr lang="en-US" dirty="0"/>
          </a:p>
        </p:txBody>
      </p:sp>
      <p:pic>
        <p:nvPicPr>
          <p:cNvPr id="4" name="Picture 3"/>
          <p:cNvPicPr>
            <a:picLocks noChangeAspect="1"/>
          </p:cNvPicPr>
          <p:nvPr/>
        </p:nvPicPr>
        <p:blipFill>
          <a:blip r:embed="rId2"/>
          <a:stretch>
            <a:fillRect/>
          </a:stretch>
        </p:blipFill>
        <p:spPr>
          <a:xfrm>
            <a:off x="3792620" y="590550"/>
            <a:ext cx="5046580" cy="3571930"/>
          </a:xfrm>
          <a:prstGeom prst="rect">
            <a:avLst/>
          </a:prstGeom>
        </p:spPr>
      </p:pic>
      <p:sp>
        <p:nvSpPr>
          <p:cNvPr id="5" name="TextBox 4">
            <a:extLst>
              <a:ext uri="{FF2B5EF4-FFF2-40B4-BE49-F238E27FC236}">
                <a16:creationId xmlns:a16="http://schemas.microsoft.com/office/drawing/2014/main" id="{95C39CE2-F9CE-B749-9CE6-3EBCC5220A2C}"/>
              </a:ext>
            </a:extLst>
          </p:cNvPr>
          <p:cNvSpPr txBox="1"/>
          <p:nvPr/>
        </p:nvSpPr>
        <p:spPr>
          <a:xfrm>
            <a:off x="4368573" y="819150"/>
            <a:ext cx="1027845"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N-&gt;R-&gt;M</a:t>
            </a:r>
          </a:p>
        </p:txBody>
      </p:sp>
    </p:spTree>
    <p:extLst>
      <p:ext uri="{BB962C8B-B14F-4D97-AF65-F5344CB8AC3E}">
        <p14:creationId xmlns:p14="http://schemas.microsoft.com/office/powerpoint/2010/main" val="471427791"/>
      </p:ext>
    </p:extLst>
  </p:cSld>
  <p:clrMapOvr>
    <a:masterClrMapping/>
  </p:clrMapOvr>
  <p:transition spd="med">
    <p:wipe dir="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7150"/>
            <a:ext cx="8279946" cy="387798"/>
          </a:xfrm>
        </p:spPr>
        <p:txBody>
          <a:bodyPr/>
          <a:lstStyle/>
          <a:p>
            <a:pPr algn="l"/>
            <a:r>
              <a:rPr lang="en-US" dirty="0">
                <a:solidFill>
                  <a:schemeClr val="bg1"/>
                </a:solidFill>
              </a:rPr>
              <a:t>Neo4J Graph Query</a:t>
            </a:r>
          </a:p>
        </p:txBody>
      </p:sp>
      <p:pic>
        <p:nvPicPr>
          <p:cNvPr id="3" name="Picture 2"/>
          <p:cNvPicPr>
            <a:picLocks noChangeAspect="1"/>
          </p:cNvPicPr>
          <p:nvPr/>
        </p:nvPicPr>
        <p:blipFill>
          <a:blip r:embed="rId2"/>
          <a:stretch>
            <a:fillRect/>
          </a:stretch>
        </p:blipFill>
        <p:spPr>
          <a:xfrm>
            <a:off x="838200" y="493121"/>
            <a:ext cx="6959150" cy="4157257"/>
          </a:xfrm>
          <a:prstGeom prst="rect">
            <a:avLst/>
          </a:prstGeom>
        </p:spPr>
      </p:pic>
    </p:spTree>
    <p:extLst>
      <p:ext uri="{BB962C8B-B14F-4D97-AF65-F5344CB8AC3E}">
        <p14:creationId xmlns:p14="http://schemas.microsoft.com/office/powerpoint/2010/main" val="2636045979"/>
      </p:ext>
    </p:extLst>
  </p:cSld>
  <p:clrMapOvr>
    <a:masterClrMapping/>
  </p:clrMapOvr>
  <p:transition spd="med">
    <p:wipe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79946" cy="387798"/>
          </a:xfrm>
        </p:spPr>
        <p:txBody>
          <a:bodyPr/>
          <a:lstStyle/>
          <a:p>
            <a:r>
              <a:rPr lang="en-US" dirty="0">
                <a:solidFill>
                  <a:schemeClr val="bg1"/>
                </a:solidFill>
              </a:rPr>
              <a:t>Why Graph Databases?</a:t>
            </a:r>
            <a:endParaRPr lang="en-US" sz="1400" dirty="0">
              <a:solidFill>
                <a:schemeClr val="bg1"/>
              </a:solidFill>
            </a:endParaRPr>
          </a:p>
        </p:txBody>
      </p:sp>
      <p:pic>
        <p:nvPicPr>
          <p:cNvPr id="4" name="Picture 3"/>
          <p:cNvPicPr>
            <a:picLocks noChangeAspect="1"/>
          </p:cNvPicPr>
          <p:nvPr/>
        </p:nvPicPr>
        <p:blipFill>
          <a:blip r:embed="rId2"/>
          <a:stretch>
            <a:fillRect/>
          </a:stretch>
        </p:blipFill>
        <p:spPr>
          <a:xfrm>
            <a:off x="685800" y="599225"/>
            <a:ext cx="7151298" cy="3945049"/>
          </a:xfrm>
          <a:prstGeom prst="rect">
            <a:avLst/>
          </a:prstGeom>
        </p:spPr>
      </p:pic>
    </p:spTree>
    <p:extLst>
      <p:ext uri="{BB962C8B-B14F-4D97-AF65-F5344CB8AC3E}">
        <p14:creationId xmlns:p14="http://schemas.microsoft.com/office/powerpoint/2010/main" val="879866942"/>
      </p:ext>
    </p:extLst>
  </p:cSld>
  <p:clrMapOvr>
    <a:masterClrMapping/>
  </p:clrMapOvr>
  <p:transition spd="med">
    <p:wipe dir="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48574" y="3545457"/>
            <a:ext cx="8267140" cy="987039"/>
          </a:xfrm>
        </p:spPr>
        <p:txBody>
          <a:bodyPr/>
          <a:lstStyle/>
          <a:p>
            <a:pPr marL="0" indent="0">
              <a:buNone/>
            </a:pPr>
            <a:r>
              <a:rPr lang="en-US" dirty="0"/>
              <a:t>Graph databases are</a:t>
            </a:r>
          </a:p>
          <a:p>
            <a:pPr lvl="1"/>
            <a:r>
              <a:rPr lang="en-US" dirty="0"/>
              <a:t>Extremely fast for some queries and data models.</a:t>
            </a:r>
          </a:p>
          <a:p>
            <a:pPr lvl="1"/>
            <a:r>
              <a:rPr lang="en-US" dirty="0"/>
              <a:t>Implement a language that vastly simplifies writing queries.</a:t>
            </a:r>
          </a:p>
        </p:txBody>
      </p:sp>
      <p:pic>
        <p:nvPicPr>
          <p:cNvPr id="4" name="Picture 3"/>
          <p:cNvPicPr>
            <a:picLocks noChangeAspect="1"/>
          </p:cNvPicPr>
          <p:nvPr/>
        </p:nvPicPr>
        <p:blipFill>
          <a:blip r:embed="rId2"/>
          <a:stretch>
            <a:fillRect/>
          </a:stretch>
        </p:blipFill>
        <p:spPr>
          <a:xfrm>
            <a:off x="1143000" y="159875"/>
            <a:ext cx="6556075" cy="3364386"/>
          </a:xfrm>
          <a:prstGeom prst="rect">
            <a:avLst/>
          </a:prstGeom>
        </p:spPr>
      </p:pic>
    </p:spTree>
    <p:extLst>
      <p:ext uri="{BB962C8B-B14F-4D97-AF65-F5344CB8AC3E}">
        <p14:creationId xmlns:p14="http://schemas.microsoft.com/office/powerpoint/2010/main" val="3545820152"/>
      </p:ext>
    </p:extLst>
  </p:cSld>
  <p:clrMapOvr>
    <a:masterClrMapping/>
  </p:clrMapOvr>
  <p:transition spd="med">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AECDF0-9C19-CD4B-9346-D09FF32E8DA8}"/>
              </a:ext>
            </a:extLst>
          </p:cNvPr>
          <p:cNvSpPr>
            <a:spLocks noGrp="1"/>
          </p:cNvSpPr>
          <p:nvPr>
            <p:ph type="title"/>
          </p:nvPr>
        </p:nvSpPr>
        <p:spPr>
          <a:xfrm>
            <a:off x="172570" y="1121"/>
            <a:ext cx="8819030" cy="443198"/>
          </a:xfrm>
        </p:spPr>
        <p:txBody>
          <a:bodyPr/>
          <a:lstStyle/>
          <a:p>
            <a:r>
              <a:rPr lang="en-US" dirty="0"/>
              <a:t>Module II – DBMS Architecture and Implementation</a:t>
            </a:r>
          </a:p>
        </p:txBody>
      </p:sp>
      <p:pic>
        <p:nvPicPr>
          <p:cNvPr id="9" name="Picture 8">
            <a:extLst>
              <a:ext uri="{FF2B5EF4-FFF2-40B4-BE49-F238E27FC236}">
                <a16:creationId xmlns:a16="http://schemas.microsoft.com/office/drawing/2014/main" id="{E0613881-BB41-2744-BB75-0F4495E27BE5}"/>
              </a:ext>
            </a:extLst>
          </p:cNvPr>
          <p:cNvPicPr>
            <a:picLocks noChangeAspect="1"/>
          </p:cNvPicPr>
          <p:nvPr/>
        </p:nvPicPr>
        <p:blipFill>
          <a:blip r:embed="rId2"/>
          <a:stretch>
            <a:fillRect/>
          </a:stretch>
        </p:blipFill>
        <p:spPr>
          <a:xfrm>
            <a:off x="779048" y="574003"/>
            <a:ext cx="7885982" cy="3592754"/>
          </a:xfrm>
          <a:prstGeom prst="rect">
            <a:avLst/>
          </a:prstGeom>
        </p:spPr>
      </p:pic>
      <p:sp>
        <p:nvSpPr>
          <p:cNvPr id="10" name="Rectangle 9">
            <a:extLst>
              <a:ext uri="{FF2B5EF4-FFF2-40B4-BE49-F238E27FC236}">
                <a16:creationId xmlns:a16="http://schemas.microsoft.com/office/drawing/2014/main" id="{56EC997B-4574-BC41-B0FA-B7B0CC1CBA6B}"/>
              </a:ext>
            </a:extLst>
          </p:cNvPr>
          <p:cNvSpPr/>
          <p:nvPr/>
        </p:nvSpPr>
        <p:spPr>
          <a:xfrm>
            <a:off x="3314992" y="4172612"/>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3"/>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4"/>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5"/>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pic>
        <p:nvPicPr>
          <p:cNvPr id="11" name="Picture 10">
            <a:extLst>
              <a:ext uri="{FF2B5EF4-FFF2-40B4-BE49-F238E27FC236}">
                <a16:creationId xmlns:a16="http://schemas.microsoft.com/office/drawing/2014/main" id="{128E0CF9-8690-C840-B786-52253813FF33}"/>
              </a:ext>
            </a:extLst>
          </p:cNvPr>
          <p:cNvPicPr>
            <a:picLocks noChangeAspect="1"/>
          </p:cNvPicPr>
          <p:nvPr/>
        </p:nvPicPr>
        <p:blipFill>
          <a:blip r:embed="rId6"/>
          <a:stretch>
            <a:fillRect/>
          </a:stretch>
        </p:blipFill>
        <p:spPr>
          <a:xfrm>
            <a:off x="139865" y="474242"/>
            <a:ext cx="802115" cy="802115"/>
          </a:xfrm>
          <a:prstGeom prst="rect">
            <a:avLst/>
          </a:prstGeom>
        </p:spPr>
      </p:pic>
      <p:sp>
        <p:nvSpPr>
          <p:cNvPr id="12" name="Left Brace 11">
            <a:extLst>
              <a:ext uri="{FF2B5EF4-FFF2-40B4-BE49-F238E27FC236}">
                <a16:creationId xmlns:a16="http://schemas.microsoft.com/office/drawing/2014/main" id="{A6967C67-63ED-C14A-93C8-CC029FDC3E9B}"/>
              </a:ext>
            </a:extLst>
          </p:cNvPr>
          <p:cNvSpPr/>
          <p:nvPr/>
        </p:nvSpPr>
        <p:spPr>
          <a:xfrm>
            <a:off x="513933" y="1488403"/>
            <a:ext cx="353746" cy="2516269"/>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189279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2256" y="101953"/>
            <a:ext cx="6806691" cy="4469188"/>
          </a:xfrm>
          <a:prstGeom prst="rect">
            <a:avLst/>
          </a:prstGeom>
        </p:spPr>
      </p:pic>
    </p:spTree>
    <p:extLst>
      <p:ext uri="{BB962C8B-B14F-4D97-AF65-F5344CB8AC3E}">
        <p14:creationId xmlns:p14="http://schemas.microsoft.com/office/powerpoint/2010/main" val="35210021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71600" y="133350"/>
            <a:ext cx="6191907" cy="4386954"/>
          </a:xfrm>
          <a:prstGeom prst="rect">
            <a:avLst/>
          </a:prstGeom>
        </p:spPr>
      </p:pic>
    </p:spTree>
    <p:extLst>
      <p:ext uri="{BB962C8B-B14F-4D97-AF65-F5344CB8AC3E}">
        <p14:creationId xmlns:p14="http://schemas.microsoft.com/office/powerpoint/2010/main" val="15363942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69675" y="135972"/>
            <a:ext cx="6006427" cy="4343293"/>
          </a:xfrm>
          <a:prstGeom prst="rect">
            <a:avLst/>
          </a:prstGeom>
        </p:spPr>
      </p:pic>
    </p:spTree>
    <p:extLst>
      <p:ext uri="{BB962C8B-B14F-4D97-AF65-F5344CB8AC3E}">
        <p14:creationId xmlns:p14="http://schemas.microsoft.com/office/powerpoint/2010/main" val="36939037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42203" y="158078"/>
            <a:ext cx="5854251" cy="4502341"/>
          </a:xfrm>
          <a:prstGeom prst="rect">
            <a:avLst/>
          </a:prstGeom>
        </p:spPr>
      </p:pic>
    </p:spTree>
    <p:extLst>
      <p:ext uri="{BB962C8B-B14F-4D97-AF65-F5344CB8AC3E}">
        <p14:creationId xmlns:p14="http://schemas.microsoft.com/office/powerpoint/2010/main" val="19220825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92369" y="156319"/>
            <a:ext cx="5514410" cy="4245310"/>
          </a:xfrm>
          <a:prstGeom prst="rect">
            <a:avLst/>
          </a:prstGeom>
        </p:spPr>
      </p:pic>
    </p:spTree>
    <p:extLst>
      <p:ext uri="{BB962C8B-B14F-4D97-AF65-F5344CB8AC3E}">
        <p14:creationId xmlns:p14="http://schemas.microsoft.com/office/powerpoint/2010/main" val="29056409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79946" cy="387798"/>
          </a:xfrm>
        </p:spPr>
        <p:txBody>
          <a:bodyPr/>
          <a:lstStyle/>
          <a:p>
            <a:r>
              <a:rPr lang="en-US" dirty="0">
                <a:solidFill>
                  <a:schemeClr val="bg1"/>
                </a:solidFill>
              </a:rPr>
              <a:t>A Graph Database (Sample)</a:t>
            </a:r>
          </a:p>
        </p:txBody>
      </p:sp>
      <p:pic>
        <p:nvPicPr>
          <p:cNvPr id="3" name="Picture 2"/>
          <p:cNvPicPr>
            <a:picLocks noChangeAspect="1"/>
          </p:cNvPicPr>
          <p:nvPr/>
        </p:nvPicPr>
        <p:blipFill>
          <a:blip r:embed="rId2"/>
          <a:stretch>
            <a:fillRect/>
          </a:stretch>
        </p:blipFill>
        <p:spPr>
          <a:xfrm>
            <a:off x="1018055" y="514350"/>
            <a:ext cx="7107889" cy="4051949"/>
          </a:xfrm>
          <a:prstGeom prst="rect">
            <a:avLst/>
          </a:prstGeom>
        </p:spPr>
      </p:pic>
    </p:spTree>
    <p:extLst>
      <p:ext uri="{BB962C8B-B14F-4D97-AF65-F5344CB8AC3E}">
        <p14:creationId xmlns:p14="http://schemas.microsoft.com/office/powerpoint/2010/main" val="1595457308"/>
      </p:ext>
    </p:extLst>
  </p:cSld>
  <p:clrMapOvr>
    <a:masterClrMapping/>
  </p:clrMapOvr>
  <p:transition spd="med">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027" y="0"/>
            <a:ext cx="8279946" cy="387798"/>
          </a:xfrm>
        </p:spPr>
        <p:txBody>
          <a:bodyPr/>
          <a:lstStyle/>
          <a:p>
            <a:pPr algn="l"/>
            <a:r>
              <a:rPr lang="en-US" dirty="0">
                <a:solidFill>
                  <a:schemeClr val="bg1"/>
                </a:solidFill>
              </a:rPr>
              <a:t>Neo4J Graph Query</a:t>
            </a:r>
          </a:p>
        </p:txBody>
      </p:sp>
      <p:pic>
        <p:nvPicPr>
          <p:cNvPr id="3" name="Picture 2"/>
          <p:cNvPicPr>
            <a:picLocks noChangeAspect="1"/>
          </p:cNvPicPr>
          <p:nvPr/>
        </p:nvPicPr>
        <p:blipFill>
          <a:blip r:embed="rId2"/>
          <a:stretch>
            <a:fillRect/>
          </a:stretch>
        </p:blipFill>
        <p:spPr>
          <a:xfrm>
            <a:off x="685800" y="495972"/>
            <a:ext cx="6959150" cy="4157257"/>
          </a:xfrm>
          <a:prstGeom prst="rect">
            <a:avLst/>
          </a:prstGeom>
        </p:spPr>
      </p:pic>
      <p:sp>
        <p:nvSpPr>
          <p:cNvPr id="4" name="TextBox 3"/>
          <p:cNvSpPr txBox="1"/>
          <p:nvPr/>
        </p:nvSpPr>
        <p:spPr>
          <a:xfrm>
            <a:off x="4605270" y="108174"/>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ＭＳ Ｐゴシック" charset="-128"/>
                <a:cs typeface="+mn-cs"/>
              </a:rPr>
              <a:t>Who acted in which movies?</a:t>
            </a:r>
          </a:p>
        </p:txBody>
      </p:sp>
    </p:spTree>
    <p:extLst>
      <p:ext uri="{BB962C8B-B14F-4D97-AF65-F5344CB8AC3E}">
        <p14:creationId xmlns:p14="http://schemas.microsoft.com/office/powerpoint/2010/main" val="1300205778"/>
      </p:ext>
    </p:extLst>
  </p:cSld>
  <p:clrMapOvr>
    <a:masterClrMapping/>
  </p:clrMapOvr>
  <p:transition spd="med">
    <p:wipe dir="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7150"/>
            <a:ext cx="8279946" cy="387798"/>
          </a:xfrm>
        </p:spPr>
        <p:txBody>
          <a:bodyPr/>
          <a:lstStyle/>
          <a:p>
            <a:r>
              <a:rPr lang="en-US" dirty="0">
                <a:solidFill>
                  <a:schemeClr val="bg1"/>
                </a:solidFill>
              </a:rPr>
              <a:t>Big Deal. That is just a JOIN.</a:t>
            </a:r>
          </a:p>
        </p:txBody>
      </p:sp>
      <p:sp>
        <p:nvSpPr>
          <p:cNvPr id="3" name="Content Placeholder 2"/>
          <p:cNvSpPr>
            <a:spLocks noGrp="1"/>
          </p:cNvSpPr>
          <p:nvPr>
            <p:ph sz="half" idx="1"/>
          </p:nvPr>
        </p:nvSpPr>
        <p:spPr>
          <a:xfrm>
            <a:off x="438430" y="574956"/>
            <a:ext cx="8267140" cy="1492371"/>
          </a:xfrm>
        </p:spPr>
        <p:txBody>
          <a:bodyPr/>
          <a:lstStyle/>
          <a:p>
            <a:r>
              <a:rPr lang="en-US" dirty="0"/>
              <a:t>Yup. But that is simple.</a:t>
            </a:r>
          </a:p>
          <a:p>
            <a:r>
              <a:rPr lang="en-US" dirty="0"/>
              <a:t>Try writing the queries below in SQL.</a:t>
            </a:r>
          </a:p>
        </p:txBody>
      </p:sp>
      <p:pic>
        <p:nvPicPr>
          <p:cNvPr id="4" name="Picture 3"/>
          <p:cNvPicPr>
            <a:picLocks noChangeAspect="1"/>
          </p:cNvPicPr>
          <p:nvPr/>
        </p:nvPicPr>
        <p:blipFill>
          <a:blip r:embed="rId2"/>
          <a:stretch>
            <a:fillRect/>
          </a:stretch>
        </p:blipFill>
        <p:spPr>
          <a:xfrm>
            <a:off x="101373" y="1657350"/>
            <a:ext cx="8686800" cy="2113613"/>
          </a:xfrm>
          <a:prstGeom prst="rect">
            <a:avLst/>
          </a:prstGeom>
        </p:spPr>
      </p:pic>
    </p:spTree>
    <p:extLst>
      <p:ext uri="{BB962C8B-B14F-4D97-AF65-F5344CB8AC3E}">
        <p14:creationId xmlns:p14="http://schemas.microsoft.com/office/powerpoint/2010/main" val="1184801042"/>
      </p:ext>
    </p:extLst>
  </p:cSld>
  <p:clrMapOvr>
    <a:masterClrMapping/>
  </p:clrMapOvr>
  <p:transition spd="med">
    <p:wipe dir="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5674" y="514350"/>
            <a:ext cx="8398198" cy="3864962"/>
          </a:xfrm>
          <a:prstGeom prst="rect">
            <a:avLst/>
          </a:prstGeom>
        </p:spPr>
      </p:pic>
      <p:sp>
        <p:nvSpPr>
          <p:cNvPr id="3" name="Title 2"/>
          <p:cNvSpPr>
            <a:spLocks noGrp="1"/>
          </p:cNvSpPr>
          <p:nvPr>
            <p:ph type="title"/>
          </p:nvPr>
        </p:nvSpPr>
        <p:spPr>
          <a:xfrm>
            <a:off x="363926" y="0"/>
            <a:ext cx="8279946" cy="387798"/>
          </a:xfrm>
        </p:spPr>
        <p:txBody>
          <a:bodyPr/>
          <a:lstStyle/>
          <a:p>
            <a:r>
              <a:rPr lang="en-US" dirty="0">
                <a:solidFill>
                  <a:schemeClr val="bg1"/>
                </a:solidFill>
              </a:rPr>
              <a:t>Recommend</a:t>
            </a:r>
          </a:p>
        </p:txBody>
      </p:sp>
    </p:spTree>
    <p:extLst>
      <p:ext uri="{BB962C8B-B14F-4D97-AF65-F5344CB8AC3E}">
        <p14:creationId xmlns:p14="http://schemas.microsoft.com/office/powerpoint/2010/main" val="418349361"/>
      </p:ext>
    </p:extLst>
  </p:cSld>
  <p:clrMapOvr>
    <a:masterClrMapping/>
  </p:clrMapOvr>
  <p:transition spd="med">
    <p:wipe dir="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5223" y="57150"/>
            <a:ext cx="7953554" cy="4431733"/>
          </a:xfrm>
          <a:prstGeom prst="rect">
            <a:avLst/>
          </a:prstGeom>
        </p:spPr>
      </p:pic>
      <p:sp>
        <p:nvSpPr>
          <p:cNvPr id="3" name="TextBox 2"/>
          <p:cNvSpPr txBox="1"/>
          <p:nvPr/>
        </p:nvSpPr>
        <p:spPr>
          <a:xfrm>
            <a:off x="6625087" y="1992702"/>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Which actors have</a:t>
            </a:r>
            <a:b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worked with both</a:t>
            </a:r>
            <a:b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Tom Hanks and</a:t>
            </a:r>
          </a:p>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Tom Cruise?</a:t>
            </a:r>
          </a:p>
        </p:txBody>
      </p:sp>
    </p:spTree>
    <p:extLst>
      <p:ext uri="{BB962C8B-B14F-4D97-AF65-F5344CB8AC3E}">
        <p14:creationId xmlns:p14="http://schemas.microsoft.com/office/powerpoint/2010/main" val="843912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Purpose of Database Systems</a:t>
            </a:r>
          </a:p>
        </p:txBody>
      </p:sp>
      <p:sp>
        <p:nvSpPr>
          <p:cNvPr id="13314" name="Rectangle 3"/>
          <p:cNvSpPr>
            <a:spLocks noGrp="1" noChangeArrowheads="1"/>
          </p:cNvSpPr>
          <p:nvPr>
            <p:ph idx="1"/>
          </p:nvPr>
        </p:nvSpPr>
        <p:spPr>
          <a:xfrm>
            <a:off x="1948649" y="1388496"/>
            <a:ext cx="5486399" cy="2991480"/>
          </a:xfrm>
        </p:spPr>
        <p:txBody>
          <a:bodyPr/>
          <a:lstStyle/>
          <a:p>
            <a:r>
              <a:rPr lang="en-US" altLang="en-US" dirty="0"/>
              <a:t>Data redundancy and inconsistency: data is stored  in multiple file formats resulting induplication of information in different files</a:t>
            </a:r>
          </a:p>
          <a:p>
            <a:r>
              <a:rPr lang="en-US" altLang="en-US" dirty="0"/>
              <a:t>Difficulty in accessing data </a:t>
            </a:r>
          </a:p>
          <a:p>
            <a:pPr lvl="1"/>
            <a:r>
              <a:rPr lang="en-US" altLang="en-US" dirty="0"/>
              <a:t>Need to write a new program to carry out each new task</a:t>
            </a:r>
          </a:p>
          <a:p>
            <a:r>
              <a:rPr lang="en-US" altLang="en-US" dirty="0"/>
              <a:t>Data isolation </a:t>
            </a:r>
          </a:p>
          <a:p>
            <a:pPr lvl="1"/>
            <a:r>
              <a:rPr lang="en-US" altLang="en-US" dirty="0"/>
              <a:t>Multiple files and formats</a:t>
            </a:r>
          </a:p>
          <a:p>
            <a:r>
              <a:rPr lang="en-US" altLang="en-US" dirty="0"/>
              <a:t>Integrity problems</a:t>
            </a:r>
          </a:p>
          <a:p>
            <a:pPr lvl="1"/>
            <a:r>
              <a:rPr lang="en-US" altLang="en-US" dirty="0"/>
              <a:t>Integrity constraints  (e.g., account balance &gt; 0) become </a:t>
            </a:r>
            <a:r>
              <a:rPr lang="ja-JP" altLang="en-US" dirty="0"/>
              <a:t>“</a:t>
            </a:r>
            <a:r>
              <a:rPr lang="en-US" altLang="ja-JP" dirty="0"/>
              <a:t>buried</a:t>
            </a:r>
            <a:r>
              <a:rPr lang="ja-JP" altLang="en-US" dirty="0"/>
              <a:t>”</a:t>
            </a:r>
            <a:r>
              <a:rPr lang="en-US" altLang="ja-JP" dirty="0"/>
              <a:t> in program code rather than being stated explicitly</a:t>
            </a:r>
          </a:p>
          <a:p>
            <a:pPr lvl="1"/>
            <a:r>
              <a:rPr lang="en-US" altLang="en-US" dirty="0"/>
              <a:t>Hard to add new constraints or change existing ones</a:t>
            </a:r>
          </a:p>
        </p:txBody>
      </p:sp>
      <p:sp>
        <p:nvSpPr>
          <p:cNvPr id="4" name="TextBox 3"/>
          <p:cNvSpPr txBox="1"/>
          <p:nvPr/>
        </p:nvSpPr>
        <p:spPr>
          <a:xfrm>
            <a:off x="1719262" y="856689"/>
            <a:ext cx="5715785" cy="484748"/>
          </a:xfrm>
          <a:prstGeom prst="rect">
            <a:avLst/>
          </a:prstGeom>
          <a:noFill/>
        </p:spPr>
        <p:txBody>
          <a:bodyPr wrap="square" rtlCol="0">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75" b="0" i="0" u="none" strike="noStrike" kern="1200" cap="none" spc="0" normalizeH="0" baseline="0" noProof="0" dirty="0">
                <a:ln>
                  <a:noFill/>
                </a:ln>
                <a:solidFill>
                  <a:srgbClr val="000000"/>
                </a:solidFill>
                <a:effectLst/>
                <a:uLnTx/>
                <a:uFillTx/>
                <a:latin typeface="Helvetica"/>
                <a:ea typeface="MS PGothic" panose="020B0600070205080204" pitchFamily="34" charset="-128"/>
                <a:cs typeface="ＭＳ Ｐゴシック" charset="0"/>
              </a:rPr>
              <a:t>In the early days, database applications were built directly on top of file systems, which leads to:</a:t>
            </a:r>
          </a:p>
        </p:txBody>
      </p:sp>
    </p:spTree>
    <p:extLst>
      <p:ext uri="{BB962C8B-B14F-4D97-AF65-F5344CB8AC3E}">
        <p14:creationId xmlns:p14="http://schemas.microsoft.com/office/powerpoint/2010/main" val="34033766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4175" y="267420"/>
            <a:ext cx="5531709" cy="4306738"/>
          </a:xfrm>
          <a:prstGeom prst="rect">
            <a:avLst/>
          </a:prstGeom>
        </p:spPr>
      </p:pic>
      <p:pic>
        <p:nvPicPr>
          <p:cNvPr id="3" name="Picture 2"/>
          <p:cNvPicPr>
            <a:picLocks noChangeAspect="1"/>
          </p:cNvPicPr>
          <p:nvPr/>
        </p:nvPicPr>
        <p:blipFill>
          <a:blip r:embed="rId3"/>
          <a:stretch>
            <a:fillRect/>
          </a:stretch>
        </p:blipFill>
        <p:spPr>
          <a:xfrm>
            <a:off x="4796287" y="81748"/>
            <a:ext cx="4347713" cy="1571768"/>
          </a:xfrm>
          <a:prstGeom prst="rect">
            <a:avLst/>
          </a:prstGeom>
        </p:spPr>
      </p:pic>
      <p:cxnSp>
        <p:nvCxnSpPr>
          <p:cNvPr id="6" name="Elbow Connector 5"/>
          <p:cNvCxnSpPr/>
          <p:nvPr/>
        </p:nvCxnSpPr>
        <p:spPr>
          <a:xfrm rot="10800000" flipV="1">
            <a:off x="5477775" y="1216325"/>
            <a:ext cx="2777705" cy="1095554"/>
          </a:xfrm>
          <a:prstGeom prst="bentConnector3">
            <a:avLst>
              <a:gd name="adj1" fmla="val 0"/>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5279366" y="3117830"/>
            <a:ext cx="3340340" cy="1156798"/>
          </a:xfrm>
          <a:prstGeom prst="rect">
            <a:avLst/>
          </a:prstGeom>
        </p:spPr>
      </p:pic>
    </p:spTree>
    <p:extLst>
      <p:ext uri="{BB962C8B-B14F-4D97-AF65-F5344CB8AC3E}">
        <p14:creationId xmlns:p14="http://schemas.microsoft.com/office/powerpoint/2010/main" val="39058329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52980" y="1504950"/>
            <a:ext cx="7838040" cy="3045809"/>
          </a:xfrm>
          <a:prstGeom prst="rect">
            <a:avLst/>
          </a:prstGeom>
        </p:spPr>
      </p:pic>
      <p:pic>
        <p:nvPicPr>
          <p:cNvPr id="3" name="Picture 2"/>
          <p:cNvPicPr>
            <a:picLocks noChangeAspect="1"/>
          </p:cNvPicPr>
          <p:nvPr/>
        </p:nvPicPr>
        <p:blipFill>
          <a:blip r:embed="rId3"/>
          <a:stretch>
            <a:fillRect/>
          </a:stretch>
        </p:blipFill>
        <p:spPr>
          <a:xfrm>
            <a:off x="152400" y="224222"/>
            <a:ext cx="1100251" cy="1375314"/>
          </a:xfrm>
          <a:prstGeom prst="rect">
            <a:avLst/>
          </a:prstGeom>
        </p:spPr>
      </p:pic>
      <p:pic>
        <p:nvPicPr>
          <p:cNvPr id="4" name="Picture 3"/>
          <p:cNvPicPr>
            <a:picLocks noChangeAspect="1"/>
          </p:cNvPicPr>
          <p:nvPr/>
        </p:nvPicPr>
        <p:blipFill>
          <a:blip r:embed="rId4"/>
          <a:stretch>
            <a:fillRect/>
          </a:stretch>
        </p:blipFill>
        <p:spPr>
          <a:xfrm>
            <a:off x="7772400" y="57150"/>
            <a:ext cx="813871" cy="1223913"/>
          </a:xfrm>
          <a:prstGeom prst="rect">
            <a:avLst/>
          </a:prstGeom>
        </p:spPr>
      </p:pic>
      <p:sp>
        <p:nvSpPr>
          <p:cNvPr id="5" name="TextBox 4"/>
          <p:cNvSpPr txBox="1"/>
          <p:nvPr/>
        </p:nvSpPr>
        <p:spPr>
          <a:xfrm>
            <a:off x="3812875" y="444261"/>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How do you get from</a:t>
            </a:r>
            <a:b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Kevin Bacon to</a:t>
            </a:r>
          </a:p>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Robert Longo?</a:t>
            </a:r>
          </a:p>
        </p:txBody>
      </p:sp>
    </p:spTree>
    <p:extLst>
      <p:ext uri="{BB962C8B-B14F-4D97-AF65-F5344CB8AC3E}">
        <p14:creationId xmlns:p14="http://schemas.microsoft.com/office/powerpoint/2010/main" val="34004337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t>Take a Test Drive</a:t>
            </a:r>
            <a:b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t>Neo4j</a:t>
            </a:r>
            <a:endParaRPr kumimoji="0" lang="en-US" altLang="en-US" sz="1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4B9A6C41-CCD0-A843-BE4B-D18D870AB9F1}"/>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92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(F21): Lecture 8: No SQL Intro., Module II Intro</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spTree>
    <p:extLst>
      <p:ext uri="{BB962C8B-B14F-4D97-AF65-F5344CB8AC3E}">
        <p14:creationId xmlns:p14="http://schemas.microsoft.com/office/powerpoint/2010/main" val="28845758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HW3 (Project)</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To Be Refined and Simplified!</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11">
            <a:extLst>
              <a:ext uri="{FF2B5EF4-FFF2-40B4-BE49-F238E27FC236}">
                <a16:creationId xmlns:a16="http://schemas.microsoft.com/office/drawing/2014/main" id="{8B59980B-9C78-1A40-BA20-24BA92FDC5C5}"/>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93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(F21): Lecture 8: No SQL Intro., Module II Intro</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spTree>
    <p:extLst>
      <p:ext uri="{BB962C8B-B14F-4D97-AF65-F5344CB8AC3E}">
        <p14:creationId xmlns:p14="http://schemas.microsoft.com/office/powerpoint/2010/main" val="34842321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5DBF6A-9432-5E42-B0BF-E5F9C61D3A4F}"/>
              </a:ext>
            </a:extLst>
          </p:cNvPr>
          <p:cNvSpPr>
            <a:spLocks noGrp="1"/>
          </p:cNvSpPr>
          <p:nvPr>
            <p:ph idx="1"/>
          </p:nvPr>
        </p:nvSpPr>
        <p:spPr>
          <a:xfrm>
            <a:off x="141766" y="590550"/>
            <a:ext cx="8915400" cy="3962400"/>
          </a:xfrm>
        </p:spPr>
        <p:txBody>
          <a:bodyPr/>
          <a:lstStyle/>
          <a:p>
            <a:r>
              <a:rPr lang="en-US" dirty="0"/>
              <a:t>(My) Project for the two tracks will be a </a:t>
            </a:r>
            <a:r>
              <a:rPr lang="en-US" b="1" dirty="0"/>
              <a:t>simple</a:t>
            </a:r>
            <a:r>
              <a:rPr lang="en-US" dirty="0"/>
              <a:t> fantasy baseball solution.</a:t>
            </a:r>
          </a:p>
          <a:p>
            <a:pPr lvl="1"/>
            <a:r>
              <a:rPr lang="en-US" dirty="0"/>
              <a:t>“</a:t>
            </a:r>
            <a:r>
              <a:rPr lang="en-US" b="1" dirty="0">
                <a:latin typeface="Arial" panose="020B0604020202020204" pitchFamily="34" charset="0"/>
              </a:rPr>
              <a:t>Fantasy baseball</a:t>
            </a:r>
            <a:r>
              <a:rPr lang="en-US" dirty="0">
                <a:latin typeface="Arial" panose="020B0604020202020204" pitchFamily="34" charset="0"/>
              </a:rPr>
              <a:t> is a game in which people manage rosters of league baseball players, either online or in a physical location, using fictional fantasy baseball team names. The participants compete against one another using those players' real-life statistics to score points.”</a:t>
            </a:r>
          </a:p>
          <a:p>
            <a:r>
              <a:rPr lang="en-US" dirty="0"/>
              <a:t>My solution will have two subsystems:</a:t>
            </a:r>
          </a:p>
          <a:p>
            <a:pPr lvl="1"/>
            <a:r>
              <a:rPr lang="en-US" i="1" dirty="0"/>
              <a:t>Analysis system</a:t>
            </a:r>
            <a:r>
              <a:rPr lang="en-US" dirty="0"/>
              <a:t>:</a:t>
            </a:r>
          </a:p>
          <a:p>
            <a:pPr lvl="2"/>
            <a:r>
              <a:rPr lang="en-US" dirty="0"/>
              <a:t>Read only data that enables people to select players based on performance, and to estimate the performance of their fantasy team.</a:t>
            </a:r>
          </a:p>
          <a:p>
            <a:pPr lvl="2"/>
            <a:r>
              <a:rPr lang="en-US" dirty="0"/>
              <a:t>Event based update system that changes analysis data based on new data.</a:t>
            </a:r>
          </a:p>
          <a:p>
            <a:pPr lvl="1"/>
            <a:r>
              <a:rPr lang="en-US" i="1" dirty="0"/>
              <a:t>Operational system</a:t>
            </a:r>
            <a:r>
              <a:rPr lang="en-US" dirty="0"/>
              <a:t> that manages create, retrieve update, delete, etc. of their fantasy teams and leagues.</a:t>
            </a:r>
          </a:p>
          <a:p>
            <a:r>
              <a:rPr lang="en-US" dirty="0"/>
              <a:t>INSERT, UPDATE, DELETE primarily apply to the operational system.</a:t>
            </a:r>
          </a:p>
        </p:txBody>
      </p:sp>
      <p:sp>
        <p:nvSpPr>
          <p:cNvPr id="3" name="Title 2">
            <a:extLst>
              <a:ext uri="{FF2B5EF4-FFF2-40B4-BE49-F238E27FC236}">
                <a16:creationId xmlns:a16="http://schemas.microsoft.com/office/drawing/2014/main" id="{B55A8FB9-53B3-8642-A20B-04417FEFFBB4}"/>
              </a:ext>
            </a:extLst>
          </p:cNvPr>
          <p:cNvSpPr>
            <a:spLocks noGrp="1"/>
          </p:cNvSpPr>
          <p:nvPr>
            <p:ph type="title"/>
          </p:nvPr>
        </p:nvSpPr>
        <p:spPr/>
        <p:txBody>
          <a:bodyPr/>
          <a:lstStyle/>
          <a:p>
            <a:r>
              <a:rPr lang="en-US" dirty="0"/>
              <a:t>Pretend to Play Fantasy Baseball</a:t>
            </a:r>
          </a:p>
        </p:txBody>
      </p:sp>
    </p:spTree>
    <p:extLst>
      <p:ext uri="{BB962C8B-B14F-4D97-AF65-F5344CB8AC3E}">
        <p14:creationId xmlns:p14="http://schemas.microsoft.com/office/powerpoint/2010/main" val="32917136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085E22-675F-524F-9123-2C69D04660DB}"/>
              </a:ext>
            </a:extLst>
          </p:cNvPr>
          <p:cNvSpPr>
            <a:spLocks noGrp="1"/>
          </p:cNvSpPr>
          <p:nvPr>
            <p:ph type="title"/>
          </p:nvPr>
        </p:nvSpPr>
        <p:spPr>
          <a:xfrm>
            <a:off x="172570" y="1121"/>
            <a:ext cx="8895230" cy="443198"/>
          </a:xfrm>
        </p:spPr>
        <p:txBody>
          <a:bodyPr/>
          <a:lstStyle/>
          <a:p>
            <a:r>
              <a:rPr lang="en-US" dirty="0"/>
              <a:t>Target Application/Project(s) – Reminder (Lecture 1)</a:t>
            </a:r>
          </a:p>
        </p:txBody>
      </p:sp>
      <p:pic>
        <p:nvPicPr>
          <p:cNvPr id="4" name="Picture 3">
            <a:extLst>
              <a:ext uri="{FF2B5EF4-FFF2-40B4-BE49-F238E27FC236}">
                <a16:creationId xmlns:a16="http://schemas.microsoft.com/office/drawing/2014/main" id="{DE66034E-D2C8-2645-B1E5-4211E8A909F7}"/>
              </a:ext>
            </a:extLst>
          </p:cNvPr>
          <p:cNvPicPr>
            <a:picLocks noChangeAspect="1"/>
          </p:cNvPicPr>
          <p:nvPr/>
        </p:nvPicPr>
        <p:blipFill>
          <a:blip r:embed="rId2"/>
          <a:stretch>
            <a:fillRect/>
          </a:stretch>
        </p:blipFill>
        <p:spPr>
          <a:xfrm>
            <a:off x="8224473" y="3556596"/>
            <a:ext cx="621133" cy="414294"/>
          </a:xfrm>
          <a:prstGeom prst="rect">
            <a:avLst/>
          </a:prstGeom>
        </p:spPr>
      </p:pic>
      <p:sp>
        <p:nvSpPr>
          <p:cNvPr id="5" name="Can 4">
            <a:extLst>
              <a:ext uri="{FF2B5EF4-FFF2-40B4-BE49-F238E27FC236}">
                <a16:creationId xmlns:a16="http://schemas.microsoft.com/office/drawing/2014/main" id="{3B2279CA-3448-AB4A-BC51-27EA33B8043F}"/>
              </a:ext>
            </a:extLst>
          </p:cNvPr>
          <p:cNvSpPr/>
          <p:nvPr/>
        </p:nvSpPr>
        <p:spPr>
          <a:xfrm>
            <a:off x="8180234" y="3422828"/>
            <a:ext cx="703172" cy="548062"/>
          </a:xfrm>
          <a:prstGeom prst="can">
            <a:avLst/>
          </a:prstGeom>
          <a:noFill/>
          <a:ln w="3810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A905CE1E-76DA-5D4F-ABBB-309D9E91BD9D}"/>
              </a:ext>
            </a:extLst>
          </p:cNvPr>
          <p:cNvPicPr>
            <a:picLocks noChangeAspect="1"/>
          </p:cNvPicPr>
          <p:nvPr/>
        </p:nvPicPr>
        <p:blipFill>
          <a:blip r:embed="rId3"/>
          <a:stretch>
            <a:fillRect/>
          </a:stretch>
        </p:blipFill>
        <p:spPr>
          <a:xfrm>
            <a:off x="6858000" y="3353026"/>
            <a:ext cx="617864" cy="617864"/>
          </a:xfrm>
          <a:prstGeom prst="rect">
            <a:avLst/>
          </a:prstGeom>
        </p:spPr>
      </p:pic>
      <p:grpSp>
        <p:nvGrpSpPr>
          <p:cNvPr id="2" name="Group 1">
            <a:extLst>
              <a:ext uri="{FF2B5EF4-FFF2-40B4-BE49-F238E27FC236}">
                <a16:creationId xmlns:a16="http://schemas.microsoft.com/office/drawing/2014/main" id="{323A89E5-0413-A94A-A88B-274BD4AFBAEC}"/>
              </a:ext>
            </a:extLst>
          </p:cNvPr>
          <p:cNvGrpSpPr/>
          <p:nvPr/>
        </p:nvGrpSpPr>
        <p:grpSpPr>
          <a:xfrm>
            <a:off x="8142434" y="2608440"/>
            <a:ext cx="703172" cy="632232"/>
            <a:chOff x="7789575" y="2922407"/>
            <a:chExt cx="703172" cy="632232"/>
          </a:xfrm>
        </p:grpSpPr>
        <p:pic>
          <p:nvPicPr>
            <p:cNvPr id="8" name="Picture 7">
              <a:extLst>
                <a:ext uri="{FF2B5EF4-FFF2-40B4-BE49-F238E27FC236}">
                  <a16:creationId xmlns:a16="http://schemas.microsoft.com/office/drawing/2014/main" id="{1CB80FCE-3A24-7140-8554-2BF6CB55E229}"/>
                </a:ext>
              </a:extLst>
            </p:cNvPr>
            <p:cNvPicPr>
              <a:picLocks noChangeAspect="1"/>
            </p:cNvPicPr>
            <p:nvPr/>
          </p:nvPicPr>
          <p:blipFill>
            <a:blip r:embed="rId4"/>
            <a:stretch>
              <a:fillRect/>
            </a:stretch>
          </p:blipFill>
          <p:spPr>
            <a:xfrm>
              <a:off x="7890835" y="2965486"/>
              <a:ext cx="552650" cy="538834"/>
            </a:xfrm>
            <a:prstGeom prst="rect">
              <a:avLst/>
            </a:prstGeom>
          </p:spPr>
        </p:pic>
        <p:sp>
          <p:nvSpPr>
            <p:cNvPr id="9" name="Can 8">
              <a:extLst>
                <a:ext uri="{FF2B5EF4-FFF2-40B4-BE49-F238E27FC236}">
                  <a16:creationId xmlns:a16="http://schemas.microsoft.com/office/drawing/2014/main" id="{D204FC67-0A07-D54D-9260-3B2ACFC0E8EC}"/>
                </a:ext>
              </a:extLst>
            </p:cNvPr>
            <p:cNvSpPr/>
            <p:nvPr/>
          </p:nvSpPr>
          <p:spPr>
            <a:xfrm>
              <a:off x="7789575" y="2922407"/>
              <a:ext cx="703172" cy="632232"/>
            </a:xfrm>
            <a:prstGeom prst="can">
              <a:avLst/>
            </a:prstGeom>
            <a:noFill/>
            <a:ln w="3810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0" name="Picture 9">
            <a:extLst>
              <a:ext uri="{FF2B5EF4-FFF2-40B4-BE49-F238E27FC236}">
                <a16:creationId xmlns:a16="http://schemas.microsoft.com/office/drawing/2014/main" id="{5D2FFF7A-5528-9446-AB1A-04AFB65F3653}"/>
              </a:ext>
            </a:extLst>
          </p:cNvPr>
          <p:cNvPicPr>
            <a:picLocks noChangeAspect="1"/>
          </p:cNvPicPr>
          <p:nvPr/>
        </p:nvPicPr>
        <p:blipFill>
          <a:blip r:embed="rId5"/>
          <a:stretch>
            <a:fillRect/>
          </a:stretch>
        </p:blipFill>
        <p:spPr>
          <a:xfrm>
            <a:off x="6858000" y="2793614"/>
            <a:ext cx="970525" cy="411909"/>
          </a:xfrm>
          <a:prstGeom prst="rect">
            <a:avLst/>
          </a:prstGeom>
        </p:spPr>
      </p:pic>
      <p:sp>
        <p:nvSpPr>
          <p:cNvPr id="11" name="Can 10">
            <a:extLst>
              <a:ext uri="{FF2B5EF4-FFF2-40B4-BE49-F238E27FC236}">
                <a16:creationId xmlns:a16="http://schemas.microsoft.com/office/drawing/2014/main" id="{1A5ED6AB-0915-2549-B12A-1A0EADBE2CAA}"/>
              </a:ext>
            </a:extLst>
          </p:cNvPr>
          <p:cNvSpPr/>
          <p:nvPr/>
        </p:nvSpPr>
        <p:spPr>
          <a:xfrm>
            <a:off x="8225688" y="4118878"/>
            <a:ext cx="703172" cy="548062"/>
          </a:xfrm>
          <a:prstGeom prst="can">
            <a:avLst/>
          </a:prstGeom>
          <a:noFill/>
          <a:ln w="3810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2" name="Picture 11">
            <a:extLst>
              <a:ext uri="{FF2B5EF4-FFF2-40B4-BE49-F238E27FC236}">
                <a16:creationId xmlns:a16="http://schemas.microsoft.com/office/drawing/2014/main" id="{4FE42320-AD4C-4C47-A38B-5F75A7989505}"/>
              </a:ext>
            </a:extLst>
          </p:cNvPr>
          <p:cNvPicPr>
            <a:picLocks noChangeAspect="1"/>
          </p:cNvPicPr>
          <p:nvPr/>
        </p:nvPicPr>
        <p:blipFill>
          <a:blip r:embed="rId6"/>
          <a:stretch>
            <a:fillRect/>
          </a:stretch>
        </p:blipFill>
        <p:spPr>
          <a:xfrm>
            <a:off x="8406643" y="4189401"/>
            <a:ext cx="341262" cy="443198"/>
          </a:xfrm>
          <a:prstGeom prst="rect">
            <a:avLst/>
          </a:prstGeom>
        </p:spPr>
      </p:pic>
      <p:pic>
        <p:nvPicPr>
          <p:cNvPr id="13" name="Picture 12">
            <a:extLst>
              <a:ext uri="{FF2B5EF4-FFF2-40B4-BE49-F238E27FC236}">
                <a16:creationId xmlns:a16="http://schemas.microsoft.com/office/drawing/2014/main" id="{2B8E8E83-75DD-3B4D-83C4-7AB074F85699}"/>
              </a:ext>
            </a:extLst>
          </p:cNvPr>
          <p:cNvPicPr>
            <a:picLocks noChangeAspect="1"/>
          </p:cNvPicPr>
          <p:nvPr/>
        </p:nvPicPr>
        <p:blipFill>
          <a:blip r:embed="rId7"/>
          <a:stretch>
            <a:fillRect/>
          </a:stretch>
        </p:blipFill>
        <p:spPr>
          <a:xfrm>
            <a:off x="6858000" y="3970890"/>
            <a:ext cx="703172" cy="719077"/>
          </a:xfrm>
          <a:prstGeom prst="rect">
            <a:avLst/>
          </a:prstGeom>
        </p:spPr>
      </p:pic>
      <p:cxnSp>
        <p:nvCxnSpPr>
          <p:cNvPr id="15" name="Straight Arrow Connector 14">
            <a:extLst>
              <a:ext uri="{FF2B5EF4-FFF2-40B4-BE49-F238E27FC236}">
                <a16:creationId xmlns:a16="http://schemas.microsoft.com/office/drawing/2014/main" id="{634590D2-3B14-5248-82F2-B28E0DD84C09}"/>
              </a:ext>
            </a:extLst>
          </p:cNvPr>
          <p:cNvCxnSpPr>
            <a:stCxn id="10" idx="3"/>
            <a:endCxn id="9" idx="2"/>
          </p:cNvCxnSpPr>
          <p:nvPr/>
        </p:nvCxnSpPr>
        <p:spPr>
          <a:xfrm flipV="1">
            <a:off x="7828525" y="2924556"/>
            <a:ext cx="313909" cy="7501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772DEA20-F6C8-594E-8072-53FEAFD3EAA7}"/>
              </a:ext>
            </a:extLst>
          </p:cNvPr>
          <p:cNvCxnSpPr>
            <a:cxnSpLocks/>
            <a:endCxn id="5" idx="2"/>
          </p:cNvCxnSpPr>
          <p:nvPr/>
        </p:nvCxnSpPr>
        <p:spPr>
          <a:xfrm>
            <a:off x="7404217" y="3661959"/>
            <a:ext cx="776017" cy="349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FAACDCFF-F99E-6B4F-A3AC-FC8B53BDE057}"/>
              </a:ext>
            </a:extLst>
          </p:cNvPr>
          <p:cNvCxnSpPr>
            <a:cxnSpLocks/>
            <a:endCxn id="11" idx="2"/>
          </p:cNvCxnSpPr>
          <p:nvPr/>
        </p:nvCxnSpPr>
        <p:spPr>
          <a:xfrm>
            <a:off x="7565782" y="4341799"/>
            <a:ext cx="659906" cy="5111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0" name="Rounded Rectangle 19">
            <a:extLst>
              <a:ext uri="{FF2B5EF4-FFF2-40B4-BE49-F238E27FC236}">
                <a16:creationId xmlns:a16="http://schemas.microsoft.com/office/drawing/2014/main" id="{3D700EFA-9E34-6F47-B5AE-2E35FA5B9F5E}"/>
              </a:ext>
            </a:extLst>
          </p:cNvPr>
          <p:cNvSpPr/>
          <p:nvPr/>
        </p:nvSpPr>
        <p:spPr>
          <a:xfrm>
            <a:off x="5486400" y="2731767"/>
            <a:ext cx="838200" cy="1958199"/>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DB</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Access</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Service</a:t>
            </a:r>
          </a:p>
        </p:txBody>
      </p:sp>
      <p:cxnSp>
        <p:nvCxnSpPr>
          <p:cNvPr id="21" name="Straight Arrow Connector 20">
            <a:extLst>
              <a:ext uri="{FF2B5EF4-FFF2-40B4-BE49-F238E27FC236}">
                <a16:creationId xmlns:a16="http://schemas.microsoft.com/office/drawing/2014/main" id="{07FC8F7E-29BE-AE44-A318-427260181E7D}"/>
              </a:ext>
            </a:extLst>
          </p:cNvPr>
          <p:cNvCxnSpPr>
            <a:cxnSpLocks/>
            <a:endCxn id="10" idx="1"/>
          </p:cNvCxnSpPr>
          <p:nvPr/>
        </p:nvCxnSpPr>
        <p:spPr>
          <a:xfrm flipV="1">
            <a:off x="6313037" y="2999569"/>
            <a:ext cx="544963" cy="2958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E52A7B46-1ED4-BC4A-81C9-88C9AE3E499E}"/>
              </a:ext>
            </a:extLst>
          </p:cNvPr>
          <p:cNvCxnSpPr>
            <a:cxnSpLocks/>
          </p:cNvCxnSpPr>
          <p:nvPr/>
        </p:nvCxnSpPr>
        <p:spPr>
          <a:xfrm>
            <a:off x="6312410" y="3673282"/>
            <a:ext cx="648625"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81DB0519-D6AD-A540-B511-2EC42ABAF885}"/>
              </a:ext>
            </a:extLst>
          </p:cNvPr>
          <p:cNvCxnSpPr>
            <a:cxnSpLocks/>
            <a:endCxn id="13" idx="1"/>
          </p:cNvCxnSpPr>
          <p:nvPr/>
        </p:nvCxnSpPr>
        <p:spPr>
          <a:xfrm>
            <a:off x="6312410" y="4330428"/>
            <a:ext cx="545590" cy="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7" name="Rounded Rectangle 26">
            <a:extLst>
              <a:ext uri="{FF2B5EF4-FFF2-40B4-BE49-F238E27FC236}">
                <a16:creationId xmlns:a16="http://schemas.microsoft.com/office/drawing/2014/main" id="{4F2E5155-AA05-5842-B393-1A393BECD971}"/>
              </a:ext>
            </a:extLst>
          </p:cNvPr>
          <p:cNvSpPr/>
          <p:nvPr/>
        </p:nvSpPr>
        <p:spPr>
          <a:xfrm>
            <a:off x="4028802" y="2731768"/>
            <a:ext cx="1339954" cy="594774"/>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Social</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Network</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Service</a:t>
            </a:r>
          </a:p>
        </p:txBody>
      </p:sp>
      <p:sp>
        <p:nvSpPr>
          <p:cNvPr id="28" name="Rounded Rectangle 27">
            <a:extLst>
              <a:ext uri="{FF2B5EF4-FFF2-40B4-BE49-F238E27FC236}">
                <a16:creationId xmlns:a16="http://schemas.microsoft.com/office/drawing/2014/main" id="{BB770619-6B08-FA4A-98F4-7A2090CEA438}"/>
              </a:ext>
            </a:extLst>
          </p:cNvPr>
          <p:cNvSpPr/>
          <p:nvPr/>
        </p:nvSpPr>
        <p:spPr>
          <a:xfrm>
            <a:off x="4028802" y="3396198"/>
            <a:ext cx="1339954" cy="594774"/>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Core Data</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Service</a:t>
            </a:r>
          </a:p>
        </p:txBody>
      </p:sp>
      <p:sp>
        <p:nvSpPr>
          <p:cNvPr id="29" name="Rounded Rectangle 28">
            <a:extLst>
              <a:ext uri="{FF2B5EF4-FFF2-40B4-BE49-F238E27FC236}">
                <a16:creationId xmlns:a16="http://schemas.microsoft.com/office/drawing/2014/main" id="{EEBA38E5-DED7-E94A-8C75-52BC243AF548}"/>
              </a:ext>
            </a:extLst>
          </p:cNvPr>
          <p:cNvSpPr/>
          <p:nvPr/>
        </p:nvSpPr>
        <p:spPr>
          <a:xfrm>
            <a:off x="4028802" y="4060629"/>
            <a:ext cx="1339954" cy="594774"/>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Comment</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Discussion</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Service</a:t>
            </a:r>
          </a:p>
        </p:txBody>
      </p:sp>
      <p:sp>
        <p:nvSpPr>
          <p:cNvPr id="30" name="Rounded Rectangle 29">
            <a:extLst>
              <a:ext uri="{FF2B5EF4-FFF2-40B4-BE49-F238E27FC236}">
                <a16:creationId xmlns:a16="http://schemas.microsoft.com/office/drawing/2014/main" id="{6F02171A-EB43-D940-97D3-9C1BA2405896}"/>
              </a:ext>
            </a:extLst>
          </p:cNvPr>
          <p:cNvSpPr/>
          <p:nvPr/>
        </p:nvSpPr>
        <p:spPr>
          <a:xfrm>
            <a:off x="3963933" y="2366344"/>
            <a:ext cx="2743200" cy="2346816"/>
          </a:xfrm>
          <a:prstGeom prst="round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tIns="0" rtlCol="0" anchor="t"/>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a:ea typeface="+mn-ea"/>
                <a:cs typeface="+mn-cs"/>
              </a:rPr>
              <a:t>Web Application</a:t>
            </a:r>
          </a:p>
        </p:txBody>
      </p:sp>
      <p:sp>
        <p:nvSpPr>
          <p:cNvPr id="31" name="Rounded Rectangle 30">
            <a:extLst>
              <a:ext uri="{FF2B5EF4-FFF2-40B4-BE49-F238E27FC236}">
                <a16:creationId xmlns:a16="http://schemas.microsoft.com/office/drawing/2014/main" id="{3B287B4A-699B-4544-A237-0F5AAF5D96F4}"/>
              </a:ext>
            </a:extLst>
          </p:cNvPr>
          <p:cNvSpPr/>
          <p:nvPr/>
        </p:nvSpPr>
        <p:spPr>
          <a:xfrm>
            <a:off x="5105400" y="477809"/>
            <a:ext cx="1207656" cy="1771117"/>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Data</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Insight</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Service</a:t>
            </a:r>
          </a:p>
        </p:txBody>
      </p:sp>
      <p:pic>
        <p:nvPicPr>
          <p:cNvPr id="33" name="Picture 32">
            <a:extLst>
              <a:ext uri="{FF2B5EF4-FFF2-40B4-BE49-F238E27FC236}">
                <a16:creationId xmlns:a16="http://schemas.microsoft.com/office/drawing/2014/main" id="{BEE50838-04A9-0647-BBBD-41788B2787D9}"/>
              </a:ext>
            </a:extLst>
          </p:cNvPr>
          <p:cNvPicPr>
            <a:picLocks noChangeAspect="1"/>
          </p:cNvPicPr>
          <p:nvPr/>
        </p:nvPicPr>
        <p:blipFill>
          <a:blip r:embed="rId8"/>
          <a:stretch>
            <a:fillRect/>
          </a:stretch>
        </p:blipFill>
        <p:spPr>
          <a:xfrm>
            <a:off x="6433984" y="468248"/>
            <a:ext cx="1103971" cy="917586"/>
          </a:xfrm>
          <a:prstGeom prst="rect">
            <a:avLst/>
          </a:prstGeom>
        </p:spPr>
      </p:pic>
      <p:pic>
        <p:nvPicPr>
          <p:cNvPr id="35" name="Picture 34">
            <a:extLst>
              <a:ext uri="{FF2B5EF4-FFF2-40B4-BE49-F238E27FC236}">
                <a16:creationId xmlns:a16="http://schemas.microsoft.com/office/drawing/2014/main" id="{01518DCE-16FD-3D42-8CB0-CEBBD92FCA26}"/>
              </a:ext>
            </a:extLst>
          </p:cNvPr>
          <p:cNvPicPr>
            <a:picLocks noChangeAspect="1"/>
          </p:cNvPicPr>
          <p:nvPr/>
        </p:nvPicPr>
        <p:blipFill>
          <a:blip r:embed="rId9"/>
          <a:stretch>
            <a:fillRect/>
          </a:stretch>
        </p:blipFill>
        <p:spPr>
          <a:xfrm>
            <a:off x="6561023" y="1386872"/>
            <a:ext cx="849895" cy="1082871"/>
          </a:xfrm>
          <a:prstGeom prst="rect">
            <a:avLst/>
          </a:prstGeom>
        </p:spPr>
      </p:pic>
      <p:sp>
        <p:nvSpPr>
          <p:cNvPr id="36" name="TextBox 35">
            <a:extLst>
              <a:ext uri="{FF2B5EF4-FFF2-40B4-BE49-F238E27FC236}">
                <a16:creationId xmlns:a16="http://schemas.microsoft.com/office/drawing/2014/main" id="{DDB65698-6D8A-7746-818F-7434A793BA5D}"/>
              </a:ext>
            </a:extLst>
          </p:cNvPr>
          <p:cNvSpPr txBox="1"/>
          <p:nvPr/>
        </p:nvSpPr>
        <p:spPr>
          <a:xfrm>
            <a:off x="6745610" y="1941042"/>
            <a:ext cx="571375" cy="584775"/>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Data</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Lake</a:t>
            </a:r>
          </a:p>
        </p:txBody>
      </p:sp>
      <p:sp>
        <p:nvSpPr>
          <p:cNvPr id="38" name="Left Brace 37">
            <a:extLst>
              <a:ext uri="{FF2B5EF4-FFF2-40B4-BE49-F238E27FC236}">
                <a16:creationId xmlns:a16="http://schemas.microsoft.com/office/drawing/2014/main" id="{AF2C2FB1-3A8A-1546-A1EE-250DFA0DB822}"/>
              </a:ext>
            </a:extLst>
          </p:cNvPr>
          <p:cNvSpPr/>
          <p:nvPr/>
        </p:nvSpPr>
        <p:spPr>
          <a:xfrm>
            <a:off x="7620000" y="477809"/>
            <a:ext cx="304800" cy="186534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39" name="Picture 38">
            <a:extLst>
              <a:ext uri="{FF2B5EF4-FFF2-40B4-BE49-F238E27FC236}">
                <a16:creationId xmlns:a16="http://schemas.microsoft.com/office/drawing/2014/main" id="{2DF6DCCF-FBE8-B54D-B6FD-8AF06078921A}"/>
              </a:ext>
            </a:extLst>
          </p:cNvPr>
          <p:cNvPicPr>
            <a:picLocks noChangeAspect="1"/>
          </p:cNvPicPr>
          <p:nvPr/>
        </p:nvPicPr>
        <p:blipFill>
          <a:blip r:embed="rId10"/>
          <a:stretch>
            <a:fillRect/>
          </a:stretch>
        </p:blipFill>
        <p:spPr>
          <a:xfrm>
            <a:off x="7935495" y="575261"/>
            <a:ext cx="429222" cy="423988"/>
          </a:xfrm>
          <a:prstGeom prst="rect">
            <a:avLst/>
          </a:prstGeom>
        </p:spPr>
      </p:pic>
      <p:pic>
        <p:nvPicPr>
          <p:cNvPr id="40" name="Picture 39">
            <a:extLst>
              <a:ext uri="{FF2B5EF4-FFF2-40B4-BE49-F238E27FC236}">
                <a16:creationId xmlns:a16="http://schemas.microsoft.com/office/drawing/2014/main" id="{351FD6A9-E84E-974E-BA7E-71CA829C583E}"/>
              </a:ext>
            </a:extLst>
          </p:cNvPr>
          <p:cNvPicPr>
            <a:picLocks noChangeAspect="1"/>
          </p:cNvPicPr>
          <p:nvPr/>
        </p:nvPicPr>
        <p:blipFill>
          <a:blip r:embed="rId10"/>
          <a:stretch>
            <a:fillRect/>
          </a:stretch>
        </p:blipFill>
        <p:spPr>
          <a:xfrm>
            <a:off x="7965623" y="1091649"/>
            <a:ext cx="429222" cy="423988"/>
          </a:xfrm>
          <a:prstGeom prst="rect">
            <a:avLst/>
          </a:prstGeom>
        </p:spPr>
      </p:pic>
      <p:pic>
        <p:nvPicPr>
          <p:cNvPr id="41" name="Picture 40">
            <a:extLst>
              <a:ext uri="{FF2B5EF4-FFF2-40B4-BE49-F238E27FC236}">
                <a16:creationId xmlns:a16="http://schemas.microsoft.com/office/drawing/2014/main" id="{8314FDF6-BC78-1341-BD4B-D8926EAFEAA6}"/>
              </a:ext>
            </a:extLst>
          </p:cNvPr>
          <p:cNvPicPr>
            <a:picLocks noChangeAspect="1"/>
          </p:cNvPicPr>
          <p:nvPr/>
        </p:nvPicPr>
        <p:blipFill>
          <a:blip r:embed="rId10"/>
          <a:stretch>
            <a:fillRect/>
          </a:stretch>
        </p:blipFill>
        <p:spPr>
          <a:xfrm>
            <a:off x="8517915" y="1255455"/>
            <a:ext cx="429222" cy="423988"/>
          </a:xfrm>
          <a:prstGeom prst="rect">
            <a:avLst/>
          </a:prstGeom>
        </p:spPr>
      </p:pic>
      <p:pic>
        <p:nvPicPr>
          <p:cNvPr id="42" name="Picture 41">
            <a:extLst>
              <a:ext uri="{FF2B5EF4-FFF2-40B4-BE49-F238E27FC236}">
                <a16:creationId xmlns:a16="http://schemas.microsoft.com/office/drawing/2014/main" id="{EE7A005B-0C88-EF49-A4CB-696B8EC292DD}"/>
              </a:ext>
            </a:extLst>
          </p:cNvPr>
          <p:cNvPicPr>
            <a:picLocks noChangeAspect="1"/>
          </p:cNvPicPr>
          <p:nvPr/>
        </p:nvPicPr>
        <p:blipFill>
          <a:blip r:embed="rId10"/>
          <a:stretch>
            <a:fillRect/>
          </a:stretch>
        </p:blipFill>
        <p:spPr>
          <a:xfrm>
            <a:off x="7895735" y="1675909"/>
            <a:ext cx="429222" cy="423988"/>
          </a:xfrm>
          <a:prstGeom prst="rect">
            <a:avLst/>
          </a:prstGeom>
        </p:spPr>
      </p:pic>
      <p:pic>
        <p:nvPicPr>
          <p:cNvPr id="43" name="Picture 42">
            <a:extLst>
              <a:ext uri="{FF2B5EF4-FFF2-40B4-BE49-F238E27FC236}">
                <a16:creationId xmlns:a16="http://schemas.microsoft.com/office/drawing/2014/main" id="{C8E6315A-CF5A-2747-B9DA-FA9C72434A00}"/>
              </a:ext>
            </a:extLst>
          </p:cNvPr>
          <p:cNvPicPr>
            <a:picLocks noChangeAspect="1"/>
          </p:cNvPicPr>
          <p:nvPr/>
        </p:nvPicPr>
        <p:blipFill>
          <a:blip r:embed="rId10"/>
          <a:stretch>
            <a:fillRect/>
          </a:stretch>
        </p:blipFill>
        <p:spPr>
          <a:xfrm>
            <a:off x="8544159" y="626475"/>
            <a:ext cx="429222" cy="423988"/>
          </a:xfrm>
          <a:prstGeom prst="rect">
            <a:avLst/>
          </a:prstGeom>
        </p:spPr>
      </p:pic>
      <p:pic>
        <p:nvPicPr>
          <p:cNvPr id="44" name="Picture 43">
            <a:extLst>
              <a:ext uri="{FF2B5EF4-FFF2-40B4-BE49-F238E27FC236}">
                <a16:creationId xmlns:a16="http://schemas.microsoft.com/office/drawing/2014/main" id="{AC9AFB28-E588-5640-A0AB-906F73BEFB30}"/>
              </a:ext>
            </a:extLst>
          </p:cNvPr>
          <p:cNvPicPr>
            <a:picLocks noChangeAspect="1"/>
          </p:cNvPicPr>
          <p:nvPr/>
        </p:nvPicPr>
        <p:blipFill>
          <a:blip r:embed="rId11"/>
          <a:stretch>
            <a:fillRect/>
          </a:stretch>
        </p:blipFill>
        <p:spPr>
          <a:xfrm>
            <a:off x="607969" y="3815123"/>
            <a:ext cx="1336469" cy="833254"/>
          </a:xfrm>
          <a:prstGeom prst="rect">
            <a:avLst/>
          </a:prstGeom>
        </p:spPr>
      </p:pic>
      <p:cxnSp>
        <p:nvCxnSpPr>
          <p:cNvPr id="45" name="Straight Arrow Connector 44">
            <a:extLst>
              <a:ext uri="{FF2B5EF4-FFF2-40B4-BE49-F238E27FC236}">
                <a16:creationId xmlns:a16="http://schemas.microsoft.com/office/drawing/2014/main" id="{7BAB0E29-A376-764B-AFC1-22B9DA2B6870}"/>
              </a:ext>
            </a:extLst>
          </p:cNvPr>
          <p:cNvCxnSpPr>
            <a:cxnSpLocks/>
            <a:stCxn id="44" idx="3"/>
            <a:endCxn id="30" idx="1"/>
          </p:cNvCxnSpPr>
          <p:nvPr/>
        </p:nvCxnSpPr>
        <p:spPr>
          <a:xfrm flipV="1">
            <a:off x="1944438" y="3539752"/>
            <a:ext cx="2019495" cy="69199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47" name="Picture 46">
            <a:extLst>
              <a:ext uri="{FF2B5EF4-FFF2-40B4-BE49-F238E27FC236}">
                <a16:creationId xmlns:a16="http://schemas.microsoft.com/office/drawing/2014/main" id="{1019ACDA-6FD2-6C4B-A639-66271BAE4D00}"/>
              </a:ext>
            </a:extLst>
          </p:cNvPr>
          <p:cNvPicPr>
            <a:picLocks noChangeAspect="1"/>
          </p:cNvPicPr>
          <p:nvPr/>
        </p:nvPicPr>
        <p:blipFill>
          <a:blip r:embed="rId12"/>
          <a:stretch>
            <a:fillRect/>
          </a:stretch>
        </p:blipFill>
        <p:spPr>
          <a:xfrm>
            <a:off x="614743" y="2631662"/>
            <a:ext cx="951783" cy="920057"/>
          </a:xfrm>
          <a:prstGeom prst="rect">
            <a:avLst/>
          </a:prstGeom>
        </p:spPr>
      </p:pic>
      <p:cxnSp>
        <p:nvCxnSpPr>
          <p:cNvPr id="49" name="Straight Arrow Connector 48">
            <a:extLst>
              <a:ext uri="{FF2B5EF4-FFF2-40B4-BE49-F238E27FC236}">
                <a16:creationId xmlns:a16="http://schemas.microsoft.com/office/drawing/2014/main" id="{0DDCD8FE-CD8F-024E-8DA5-354B1956B654}"/>
              </a:ext>
            </a:extLst>
          </p:cNvPr>
          <p:cNvCxnSpPr>
            <a:cxnSpLocks/>
            <a:stCxn id="47" idx="3"/>
            <a:endCxn id="31" idx="1"/>
          </p:cNvCxnSpPr>
          <p:nvPr/>
        </p:nvCxnSpPr>
        <p:spPr>
          <a:xfrm flipV="1">
            <a:off x="1566526" y="1363368"/>
            <a:ext cx="3538874" cy="172832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21CF6A57-BB24-DA4D-968B-F4A522110BDE}"/>
              </a:ext>
            </a:extLst>
          </p:cNvPr>
          <p:cNvCxnSpPr>
            <a:cxnSpLocks/>
            <a:stCxn id="44" idx="3"/>
            <a:endCxn id="31" idx="1"/>
          </p:cNvCxnSpPr>
          <p:nvPr/>
        </p:nvCxnSpPr>
        <p:spPr>
          <a:xfrm flipV="1">
            <a:off x="1944438" y="1363368"/>
            <a:ext cx="3160962" cy="286838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A49DBCEA-EB2A-234F-AC67-5F14ED1EDAF6}"/>
              </a:ext>
            </a:extLst>
          </p:cNvPr>
          <p:cNvCxnSpPr>
            <a:cxnSpLocks/>
            <a:stCxn id="47" idx="3"/>
          </p:cNvCxnSpPr>
          <p:nvPr/>
        </p:nvCxnSpPr>
        <p:spPr>
          <a:xfrm>
            <a:off x="1566526" y="3091691"/>
            <a:ext cx="2380581" cy="61505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37" name="Picture 36">
            <a:extLst>
              <a:ext uri="{FF2B5EF4-FFF2-40B4-BE49-F238E27FC236}">
                <a16:creationId xmlns:a16="http://schemas.microsoft.com/office/drawing/2014/main" id="{973F6163-1CF7-E648-81AA-C63455C78415}"/>
              </a:ext>
            </a:extLst>
          </p:cNvPr>
          <p:cNvPicPr>
            <a:picLocks noChangeAspect="1"/>
          </p:cNvPicPr>
          <p:nvPr/>
        </p:nvPicPr>
        <p:blipFill>
          <a:blip r:embed="rId13"/>
          <a:stretch>
            <a:fillRect/>
          </a:stretch>
        </p:blipFill>
        <p:spPr>
          <a:xfrm>
            <a:off x="466434" y="1476562"/>
            <a:ext cx="1912206" cy="903490"/>
          </a:xfrm>
          <a:prstGeom prst="rect">
            <a:avLst/>
          </a:prstGeom>
        </p:spPr>
      </p:pic>
      <p:cxnSp>
        <p:nvCxnSpPr>
          <p:cNvPr id="52" name="Straight Arrow Connector 51">
            <a:extLst>
              <a:ext uri="{FF2B5EF4-FFF2-40B4-BE49-F238E27FC236}">
                <a16:creationId xmlns:a16="http://schemas.microsoft.com/office/drawing/2014/main" id="{29022E84-FD05-D743-ADD3-9D385FC29B99}"/>
              </a:ext>
            </a:extLst>
          </p:cNvPr>
          <p:cNvCxnSpPr>
            <a:cxnSpLocks/>
            <a:stCxn id="37" idx="3"/>
          </p:cNvCxnSpPr>
          <p:nvPr/>
        </p:nvCxnSpPr>
        <p:spPr>
          <a:xfrm flipV="1">
            <a:off x="2378640" y="1329878"/>
            <a:ext cx="2685937" cy="59842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82AFC14B-4191-D244-8290-4D95E6E25BBC}"/>
              </a:ext>
            </a:extLst>
          </p:cNvPr>
          <p:cNvCxnSpPr>
            <a:cxnSpLocks/>
            <a:stCxn id="37" idx="3"/>
            <a:endCxn id="30" idx="1"/>
          </p:cNvCxnSpPr>
          <p:nvPr/>
        </p:nvCxnSpPr>
        <p:spPr>
          <a:xfrm>
            <a:off x="2378640" y="1928307"/>
            <a:ext cx="1585293" cy="161144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178713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78BB23-91F3-1C4E-87B5-5CF51F0B4995}"/>
              </a:ext>
            </a:extLst>
          </p:cNvPr>
          <p:cNvSpPr>
            <a:spLocks noGrp="1"/>
          </p:cNvSpPr>
          <p:nvPr>
            <p:ph idx="1"/>
          </p:nvPr>
        </p:nvSpPr>
        <p:spPr/>
        <p:txBody>
          <a:bodyPr/>
          <a:lstStyle/>
          <a:p>
            <a:r>
              <a:rPr lang="en-US" dirty="0"/>
              <a:t>That diagram was pretty confusing.</a:t>
            </a:r>
          </a:p>
          <a:p>
            <a:r>
              <a:rPr lang="en-US" dirty="0"/>
              <a:t>Basically, what it comes down to is that there will be major subsystems:</a:t>
            </a:r>
          </a:p>
          <a:p>
            <a:pPr marL="800100" lvl="1" indent="-342900">
              <a:buFont typeface="+mj-lt"/>
              <a:buAutoNum type="arabicPeriod"/>
            </a:pPr>
            <a:r>
              <a:rPr lang="en-US" dirty="0"/>
              <a:t>Interactive web application for viewing, navigating and updating data.</a:t>
            </a:r>
            <a:br>
              <a:rPr lang="en-US" dirty="0"/>
            </a:br>
            <a:r>
              <a:rPr lang="en-US" dirty="0"/>
              <a:t>The updates have to preserve </a:t>
            </a:r>
            <a:r>
              <a:rPr lang="en-US" i="1" dirty="0"/>
              <a:t>semantic constraints</a:t>
            </a:r>
            <a:r>
              <a:rPr lang="en-US" dirty="0"/>
              <a:t> and correctness.</a:t>
            </a:r>
          </a:p>
          <a:p>
            <a:pPr marL="800100" lvl="1" indent="-342900">
              <a:buFont typeface="+mj-lt"/>
              <a:buAutoNum type="arabicPeriod"/>
            </a:pPr>
            <a:r>
              <a:rPr lang="en-US" dirty="0"/>
              <a:t>A decision support warehouse/lake that allows us to explore data and get insights.</a:t>
            </a:r>
          </a:p>
          <a:p>
            <a:r>
              <a:rPr lang="en-US" dirty="0"/>
              <a:t>Programming and non-programming tracks will get experience with both, but</a:t>
            </a:r>
          </a:p>
          <a:p>
            <a:pPr lvl="1"/>
            <a:r>
              <a:rPr lang="en-US" dirty="0"/>
              <a:t>Non-programming track focuses on data engineering needed to produce (2).</a:t>
            </a:r>
          </a:p>
          <a:p>
            <a:pPr lvl="1"/>
            <a:r>
              <a:rPr lang="en-US" dirty="0"/>
              <a:t>Programming track will focus on (1). </a:t>
            </a:r>
          </a:p>
          <a:p>
            <a:r>
              <a:rPr lang="en-US" dirty="0"/>
              <a:t>We will use is </a:t>
            </a:r>
            <a:r>
              <a:rPr lang="en-US" i="1" dirty="0"/>
              <a:t>fantasy baseball</a:t>
            </a:r>
            <a:r>
              <a:rPr lang="en-US" dirty="0"/>
              <a:t> because:</a:t>
            </a:r>
          </a:p>
          <a:p>
            <a:pPr lvl="1"/>
            <a:r>
              <a:rPr lang="en-US" dirty="0"/>
              <a:t>It has aspects and tasks interesting to both tracks.</a:t>
            </a:r>
          </a:p>
          <a:p>
            <a:pPr lvl="1"/>
            <a:r>
              <a:rPr lang="en-US" dirty="0"/>
              <a:t>We have an existing data set that we have been using.</a:t>
            </a:r>
          </a:p>
          <a:p>
            <a:pPr lvl="1"/>
            <a:r>
              <a:rPr lang="en-US" dirty="0"/>
              <a:t>There are interesting additional sources of data and use cases.</a:t>
            </a:r>
          </a:p>
        </p:txBody>
      </p:sp>
      <p:sp>
        <p:nvSpPr>
          <p:cNvPr id="3" name="Title 2">
            <a:extLst>
              <a:ext uri="{FF2B5EF4-FFF2-40B4-BE49-F238E27FC236}">
                <a16:creationId xmlns:a16="http://schemas.microsoft.com/office/drawing/2014/main" id="{61B77F4C-EB35-9649-AA81-1B028EDF50F9}"/>
              </a:ext>
            </a:extLst>
          </p:cNvPr>
          <p:cNvSpPr>
            <a:spLocks noGrp="1"/>
          </p:cNvSpPr>
          <p:nvPr>
            <p:ph type="title"/>
          </p:nvPr>
        </p:nvSpPr>
        <p:spPr/>
        <p:txBody>
          <a:bodyPr/>
          <a:lstStyle/>
          <a:p>
            <a:r>
              <a:rPr lang="en-US" dirty="0"/>
              <a:t>Target Application/Project – Reminder (Lecture 1)</a:t>
            </a:r>
          </a:p>
        </p:txBody>
      </p:sp>
    </p:spTree>
    <p:extLst>
      <p:ext uri="{BB962C8B-B14F-4D97-AF65-F5344CB8AC3E}">
        <p14:creationId xmlns:p14="http://schemas.microsoft.com/office/powerpoint/2010/main" val="28484399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Operational System (Web Application)</a:t>
            </a:r>
          </a:p>
        </p:txBody>
      </p:sp>
      <p:sp>
        <p:nvSpPr>
          <p:cNvPr id="8" name="TextBox 11">
            <a:extLst>
              <a:ext uri="{FF2B5EF4-FFF2-40B4-BE49-F238E27FC236}">
                <a16:creationId xmlns:a16="http://schemas.microsoft.com/office/drawing/2014/main" id="{39884BE6-06A7-6449-B5B0-BA4515133D41}"/>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97</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(F21): Lecture 8: No SQL Intro., Module II Intro</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spTree>
    <p:extLst>
      <p:ext uri="{BB962C8B-B14F-4D97-AF65-F5344CB8AC3E}">
        <p14:creationId xmlns:p14="http://schemas.microsoft.com/office/powerpoint/2010/main" val="186688322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A4BF2-B4C5-3845-9791-7AD9040A890E}"/>
              </a:ext>
            </a:extLst>
          </p:cNvPr>
          <p:cNvSpPr>
            <a:spLocks noGrp="1"/>
          </p:cNvSpPr>
          <p:nvPr>
            <p:ph idx="1"/>
          </p:nvPr>
        </p:nvSpPr>
        <p:spPr>
          <a:xfrm>
            <a:off x="152400" y="552450"/>
            <a:ext cx="8839200" cy="4038600"/>
          </a:xfrm>
        </p:spPr>
        <p:txBody>
          <a:bodyPr/>
          <a:lstStyle/>
          <a:p>
            <a:r>
              <a:rPr lang="en-US" sz="1800" dirty="0"/>
              <a:t>We must build a system that supports ... ... operations in a ... ...</a:t>
            </a:r>
          </a:p>
          <a:p>
            <a:r>
              <a:rPr lang="en-US" sz="1800" dirty="0"/>
              <a:t>We will design, develop, test and deploy the system iteratively and continuously.</a:t>
            </a:r>
          </a:p>
          <a:p>
            <a:r>
              <a:rPr lang="en-US" sz="1800" dirty="0"/>
              <a:t>There are four core domains.</a:t>
            </a:r>
          </a:p>
          <a:p>
            <a:endParaRPr lang="en-US" sz="1800" dirty="0"/>
          </a:p>
          <a:p>
            <a:endParaRPr lang="en-US" sz="1800" dirty="0"/>
          </a:p>
          <a:p>
            <a:endParaRPr lang="en-US" sz="1800" dirty="0"/>
          </a:p>
          <a:p>
            <a:endParaRPr lang="en-US" sz="1800" dirty="0"/>
          </a:p>
          <a:p>
            <a:br>
              <a:rPr lang="en-US" sz="1800" dirty="0"/>
            </a:br>
            <a:r>
              <a:rPr lang="en-US" sz="1800" dirty="0"/>
              <a:t>The processes are iterative, with continuous extension and details.</a:t>
            </a:r>
          </a:p>
          <a:p>
            <a:r>
              <a:rPr lang="en-US" sz="1800" dirty="0"/>
              <a:t>We will start implementing various </a:t>
            </a:r>
            <a:r>
              <a:rPr lang="en-US" sz="1800" i="1" dirty="0"/>
              <a:t>user stories.</a:t>
            </a:r>
            <a:r>
              <a:rPr lang="en-US" sz="1800" dirty="0"/>
              <a:t> Implementation requires:</a:t>
            </a:r>
          </a:p>
          <a:p>
            <a:pPr lvl="1"/>
            <a:r>
              <a:rPr lang="en-US" sz="1600" dirty="0"/>
              <a:t>Web UI</a:t>
            </a:r>
          </a:p>
          <a:p>
            <a:pPr lvl="1"/>
            <a:r>
              <a:rPr lang="en-US" sz="1600" dirty="0"/>
              <a:t>Paths</a:t>
            </a:r>
          </a:p>
          <a:p>
            <a:pPr lvl="1"/>
            <a:r>
              <a:rPr lang="en-US" sz="1600" dirty="0"/>
              <a:t>Data model and operations. </a:t>
            </a:r>
          </a:p>
        </p:txBody>
      </p:sp>
      <p:sp>
        <p:nvSpPr>
          <p:cNvPr id="3" name="Title 2">
            <a:extLst>
              <a:ext uri="{FF2B5EF4-FFF2-40B4-BE49-F238E27FC236}">
                <a16:creationId xmlns:a16="http://schemas.microsoft.com/office/drawing/2014/main" id="{67751B44-594B-9D4F-A437-724F334EB5DD}"/>
              </a:ext>
            </a:extLst>
          </p:cNvPr>
          <p:cNvSpPr>
            <a:spLocks noGrp="1"/>
          </p:cNvSpPr>
          <p:nvPr>
            <p:ph type="title"/>
          </p:nvPr>
        </p:nvSpPr>
        <p:spPr/>
        <p:txBody>
          <a:bodyPr/>
          <a:lstStyle/>
          <a:p>
            <a:r>
              <a:rPr lang="en-US" sz="2800" dirty="0"/>
              <a:t>Problem Statement – Modified (Lecture 1 Reminder)</a:t>
            </a:r>
          </a:p>
        </p:txBody>
      </p:sp>
      <p:pic>
        <p:nvPicPr>
          <p:cNvPr id="4" name="Picture 3">
            <a:extLst>
              <a:ext uri="{FF2B5EF4-FFF2-40B4-BE49-F238E27FC236}">
                <a16:creationId xmlns:a16="http://schemas.microsoft.com/office/drawing/2014/main" id="{1D203946-C946-6248-A5C9-D7E37B5090B4}"/>
              </a:ext>
            </a:extLst>
          </p:cNvPr>
          <p:cNvPicPr>
            <a:picLocks noChangeAspect="1"/>
          </p:cNvPicPr>
          <p:nvPr/>
        </p:nvPicPr>
        <p:blipFill>
          <a:blip r:embed="rId2"/>
          <a:stretch>
            <a:fillRect/>
          </a:stretch>
        </p:blipFill>
        <p:spPr>
          <a:xfrm>
            <a:off x="914400" y="1736802"/>
            <a:ext cx="6248400" cy="1407490"/>
          </a:xfrm>
          <a:prstGeom prst="rect">
            <a:avLst/>
          </a:prstGeom>
        </p:spPr>
      </p:pic>
      <p:sp>
        <p:nvSpPr>
          <p:cNvPr id="5" name="TextBox 4">
            <a:extLst>
              <a:ext uri="{FF2B5EF4-FFF2-40B4-BE49-F238E27FC236}">
                <a16:creationId xmlns:a16="http://schemas.microsoft.com/office/drawing/2014/main" id="{4F75F2E1-61D1-6549-9315-217ECD48D18F}"/>
              </a:ext>
            </a:extLst>
          </p:cNvPr>
          <p:cNvSpPr txBox="1"/>
          <p:nvPr/>
        </p:nvSpPr>
        <p:spPr>
          <a:xfrm>
            <a:off x="7332445" y="1840382"/>
            <a:ext cx="1489510" cy="1200329"/>
          </a:xfrm>
          <a:prstGeom prst="rect">
            <a:avLst/>
          </a:prstGeom>
          <a:noFill/>
        </p:spPr>
        <p:txBody>
          <a:bodyPr wrap="none" rtlCol="0">
            <a:spAutoFit/>
          </a:bodyPr>
          <a:lstStyle/>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In this course,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We focus on the</a:t>
            </a:r>
            <a:b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data dimension.</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We will get some</a:t>
            </a:r>
            <a:b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insight into the</a:t>
            </a:r>
            <a:b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other dimensions.</a:t>
            </a:r>
          </a:p>
        </p:txBody>
      </p:sp>
    </p:spTree>
    <p:extLst>
      <p:ext uri="{BB962C8B-B14F-4D97-AF65-F5344CB8AC3E}">
        <p14:creationId xmlns:p14="http://schemas.microsoft.com/office/powerpoint/2010/main" val="9418373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F50FBB-2B3D-9A4A-8A0A-09AAC2A83A65}"/>
              </a:ext>
            </a:extLst>
          </p:cNvPr>
          <p:cNvSpPr>
            <a:spLocks noGrp="1"/>
          </p:cNvSpPr>
          <p:nvPr>
            <p:ph type="title"/>
          </p:nvPr>
        </p:nvSpPr>
        <p:spPr/>
        <p:txBody>
          <a:bodyPr/>
          <a:lstStyle/>
          <a:p>
            <a:r>
              <a:rPr lang="en-US" dirty="0"/>
              <a:t>In-Progress Operational System Data Model</a:t>
            </a:r>
          </a:p>
        </p:txBody>
      </p:sp>
      <p:pic>
        <p:nvPicPr>
          <p:cNvPr id="7" name="Picture 6">
            <a:extLst>
              <a:ext uri="{FF2B5EF4-FFF2-40B4-BE49-F238E27FC236}">
                <a16:creationId xmlns:a16="http://schemas.microsoft.com/office/drawing/2014/main" id="{774720C7-9AF5-5440-A878-18720FDCE244}"/>
              </a:ext>
            </a:extLst>
          </p:cNvPr>
          <p:cNvPicPr>
            <a:picLocks noChangeAspect="1"/>
          </p:cNvPicPr>
          <p:nvPr/>
        </p:nvPicPr>
        <p:blipFill>
          <a:blip r:embed="rId2"/>
          <a:stretch>
            <a:fillRect/>
          </a:stretch>
        </p:blipFill>
        <p:spPr>
          <a:xfrm>
            <a:off x="1295400" y="676275"/>
            <a:ext cx="5554795" cy="3790950"/>
          </a:xfrm>
          <a:prstGeom prst="rect">
            <a:avLst/>
          </a:prstGeom>
        </p:spPr>
      </p:pic>
    </p:spTree>
    <p:extLst>
      <p:ext uri="{BB962C8B-B14F-4D97-AF65-F5344CB8AC3E}">
        <p14:creationId xmlns:p14="http://schemas.microsoft.com/office/powerpoint/2010/main" val="12697141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w="28575">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Dell_16x9_Template">
  <a:themeElements>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smtClean="0">
            <a:solidFill>
              <a:schemeClr val="tx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w="28575">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71558</TotalTime>
  <Words>9926</Words>
  <Application>Microsoft Macintosh PowerPoint</Application>
  <PresentationFormat>On-screen Show (16:9)</PresentationFormat>
  <Paragraphs>898</Paragraphs>
  <Slides>117</Slides>
  <Notes>38</Notes>
  <HiddenSlides>0</HiddenSlides>
  <MMClips>0</MMClips>
  <ScaleCrop>false</ScaleCrop>
  <HeadingPairs>
    <vt:vector size="6" baseType="variant">
      <vt:variant>
        <vt:lpstr>Fonts Used</vt:lpstr>
      </vt:variant>
      <vt:variant>
        <vt:i4>15</vt:i4>
      </vt:variant>
      <vt:variant>
        <vt:lpstr>Theme</vt:lpstr>
      </vt:variant>
      <vt:variant>
        <vt:i4>8</vt:i4>
      </vt:variant>
      <vt:variant>
        <vt:lpstr>Slide Titles</vt:lpstr>
      </vt:variant>
      <vt:variant>
        <vt:i4>117</vt:i4>
      </vt:variant>
    </vt:vector>
  </HeadingPairs>
  <TitlesOfParts>
    <vt:vector size="140" baseType="lpstr">
      <vt:lpstr>-apple-system</vt:lpstr>
      <vt:lpstr>Amazon Ember</vt:lpstr>
      <vt:lpstr>Arial</vt:lpstr>
      <vt:lpstr>Arial Black</vt:lpstr>
      <vt:lpstr>Calibri</vt:lpstr>
      <vt:lpstr>Century Schoolbook</vt:lpstr>
      <vt:lpstr>Helvetica</vt:lpstr>
      <vt:lpstr>Monotype Sorts</vt:lpstr>
      <vt:lpstr>Museo For Dell</vt:lpstr>
      <vt:lpstr>Museo For Dell 300</vt:lpstr>
      <vt:lpstr>Museo Sans For Dell</vt:lpstr>
      <vt:lpstr>Times New Roman</vt:lpstr>
      <vt:lpstr>Trebuchet MS</vt:lpstr>
      <vt:lpstr>Webdings</vt:lpstr>
      <vt:lpstr>Wingdings</vt:lpstr>
      <vt:lpstr>Office Theme</vt:lpstr>
      <vt:lpstr>4_db-5-grey</vt:lpstr>
      <vt:lpstr>1_Office Theme</vt:lpstr>
      <vt:lpstr>2_Office Theme</vt:lpstr>
      <vt:lpstr>3_db-5-grey</vt:lpstr>
      <vt:lpstr>5_db-5-grey</vt:lpstr>
      <vt:lpstr>Dell_16x9_Template</vt:lpstr>
      <vt:lpstr>3_Office Theme</vt:lpstr>
      <vt:lpstr>PowerPoint Presentation</vt:lpstr>
      <vt:lpstr>PowerPoint Presentation</vt:lpstr>
      <vt:lpstr>Course Modules – Reminder</vt:lpstr>
      <vt:lpstr>Today’s Contents</vt:lpstr>
      <vt:lpstr>PowerPoint Presentation</vt:lpstr>
      <vt:lpstr>PowerPoint Presentation</vt:lpstr>
      <vt:lpstr>Module II – DBMS Architecture and Implementation</vt:lpstr>
      <vt:lpstr>Module II – DBMS Architecture and Implementation</vt:lpstr>
      <vt:lpstr>Purpose of Database Systems</vt:lpstr>
      <vt:lpstr>Purpose of Database Systems (Cont.)</vt:lpstr>
      <vt:lpstr>DBMS Arch.</vt:lpstr>
      <vt:lpstr>PowerPoint Presentation</vt:lpstr>
      <vt:lpstr>PowerPoint Presentation</vt:lpstr>
      <vt:lpstr>Disks as Far as the Eye can See</vt:lpstr>
      <vt:lpstr>Classification of Physical Storage Media</vt:lpstr>
      <vt:lpstr>Storage Hierarchy</vt:lpstr>
      <vt:lpstr>PowerPoint Presentation</vt:lpstr>
      <vt:lpstr>PowerPoint Presentation</vt:lpstr>
      <vt:lpstr>Storage Hierarchy (Cont.)</vt:lpstr>
      <vt:lpstr>PowerPoint Presentation</vt:lpstr>
      <vt:lpstr>Disk Configuration</vt:lpstr>
      <vt:lpstr>PowerPoint Presentation</vt:lpstr>
      <vt:lpstr>Flash Storage</vt:lpstr>
      <vt:lpstr>Logical Block Addressing</vt:lpstr>
      <vt:lpstr>Logical/Physical Block Addressing</vt:lpstr>
      <vt:lpstr>I/O Architecture</vt:lpstr>
      <vt:lpstr>Magnetic Disks</vt:lpstr>
      <vt:lpstr>Magnetic Disks (Cont.)</vt:lpstr>
      <vt:lpstr>Performance Measures of Disks</vt:lpstr>
      <vt:lpstr>Performance Measures (Cont.)</vt:lpstr>
      <vt:lpstr>Performance Measures (Cont.)</vt:lpstr>
      <vt:lpstr>Logical Block Addressing (https://gerardnico.com/wiki/data_storage/lba)</vt:lpstr>
      <vt:lpstr>PowerPoint Presentation</vt:lpstr>
      <vt:lpstr>RAID (https://en.wikipedia.org/wiki/RAID)</vt:lpstr>
      <vt:lpstr>RAID-0 and RAID-1</vt:lpstr>
      <vt:lpstr>Mixed RAID Modes</vt:lpstr>
      <vt:lpstr>RAID-5</vt:lpstr>
      <vt:lpstr>Very Simple Parity Example</vt:lpstr>
      <vt:lpstr>PowerPoint Presentation</vt:lpstr>
      <vt:lpstr>File Organization</vt:lpstr>
      <vt:lpstr>Terminology</vt:lpstr>
      <vt:lpstr>Fixed-Length Records</vt:lpstr>
      <vt:lpstr>Fixed-Length Records</vt:lpstr>
      <vt:lpstr>Fixed-Length Records</vt:lpstr>
      <vt:lpstr>Fixed-Length Records</vt:lpstr>
      <vt:lpstr>Variable-Length Records</vt:lpstr>
      <vt:lpstr>Variable-Length Records: Slotted Page Structure</vt:lpstr>
      <vt:lpstr>Storing Large Objects</vt:lpstr>
      <vt:lpstr>Organization of Records in Files</vt:lpstr>
      <vt:lpstr>Heap File Organization</vt:lpstr>
      <vt:lpstr>Sequential File Organization</vt:lpstr>
      <vt:lpstr>Sequential File Organization (Cont.)</vt:lpstr>
      <vt:lpstr>Partitioning</vt:lpstr>
      <vt:lpstr>Column-Oriented Storage</vt:lpstr>
      <vt:lpstr>Columnar Representation</vt:lpstr>
      <vt:lpstr>Row vs Column</vt:lpstr>
      <vt:lpstr>Columnar File Representation</vt:lpstr>
      <vt:lpstr>PowerPoint Presentation</vt:lpstr>
      <vt:lpstr>Storage Access</vt:lpstr>
      <vt:lpstr>The Logical Concept</vt:lpstr>
      <vt:lpstr>Buffer Manager</vt:lpstr>
      <vt:lpstr>Buffer Manager</vt:lpstr>
      <vt:lpstr>Buffer-Replacement Policies</vt:lpstr>
      <vt:lpstr>Buffer-Replacement Policies (Cont.)</vt:lpstr>
      <vt:lpstr>Replacement Policy</vt:lpstr>
      <vt:lpstr>The “Clock Algorithm”</vt:lpstr>
      <vt:lpstr>Replacement Algorithm</vt:lpstr>
      <vt:lpstr>Optimization of Disk Block Access (Cont.)</vt:lpstr>
      <vt:lpstr>PowerPoint Presentation</vt:lpstr>
      <vt:lpstr>Overview (I) (https://en.wikipedia.org/wiki/NoSQL)</vt:lpstr>
      <vt:lpstr>Overview (I) (https://en.wikipedia.org/wiki/NoSQL)</vt:lpstr>
      <vt:lpstr>One Taxonomy</vt:lpstr>
      <vt:lpstr>Another Taxonomy</vt:lpstr>
      <vt:lpstr>Use Cases</vt:lpstr>
      <vt:lpstr>PowerPoint Presentation</vt:lpstr>
      <vt:lpstr>Graph Database</vt:lpstr>
      <vt:lpstr>Neo4J Graph Query</vt:lpstr>
      <vt:lpstr>Why Graph Databases?</vt:lpstr>
      <vt:lpstr>PowerPoint Presentation</vt:lpstr>
      <vt:lpstr>PowerPoint Presentation</vt:lpstr>
      <vt:lpstr>PowerPoint Presentation</vt:lpstr>
      <vt:lpstr>PowerPoint Presentation</vt:lpstr>
      <vt:lpstr>PowerPoint Presentation</vt:lpstr>
      <vt:lpstr>PowerPoint Presentation</vt:lpstr>
      <vt:lpstr>A Graph Database (Sample)</vt:lpstr>
      <vt:lpstr>Neo4J Graph Query</vt:lpstr>
      <vt:lpstr>Big Deal. That is just a JOIN.</vt:lpstr>
      <vt:lpstr>Recommend</vt:lpstr>
      <vt:lpstr>PowerPoint Presentation</vt:lpstr>
      <vt:lpstr>PowerPoint Presentation</vt:lpstr>
      <vt:lpstr>PowerPoint Presentation</vt:lpstr>
      <vt:lpstr>PowerPoint Presentation</vt:lpstr>
      <vt:lpstr>PowerPoint Presentation</vt:lpstr>
      <vt:lpstr>Pretend to Play Fantasy Baseball</vt:lpstr>
      <vt:lpstr>Target Application/Project(s) – Reminder (Lecture 1)</vt:lpstr>
      <vt:lpstr>Target Application/Project – Reminder (Lecture 1)</vt:lpstr>
      <vt:lpstr>PowerPoint Presentation</vt:lpstr>
      <vt:lpstr>Problem Statement – Modified (Lecture 1 Reminder)</vt:lpstr>
      <vt:lpstr>In-Progress Operational System Data Model</vt:lpstr>
      <vt:lpstr>Web Application – Operational System</vt:lpstr>
      <vt:lpstr>User Story</vt:lpstr>
      <vt:lpstr>Simple Example</vt:lpstr>
      <vt:lpstr>Simple Example – Fantasy Team Resource</vt:lpstr>
      <vt:lpstr>CRUD (https://en.wikipedia.org/wiki/Create,_read,_update_and_delete)</vt:lpstr>
      <vt:lpstr>REST API Definition</vt:lpstr>
      <vt:lpstr>Demo and Next Steps</vt:lpstr>
      <vt:lpstr>PowerPoint Presentation</vt:lpstr>
      <vt:lpstr>Analysis System – Fantasy Baseball Concept</vt:lpstr>
      <vt:lpstr>Data Lake to Analysis Data</vt:lpstr>
      <vt:lpstr>Task 1 – Player, Year Summary</vt:lpstr>
      <vt:lpstr>Wide Flat Tables</vt:lpstr>
      <vt:lpstr>External Information</vt:lpstr>
      <vt:lpstr>Normalize the Value of the Dollar</vt:lpstr>
      <vt:lpstr>Hypothetical Normalization</vt:lpstr>
      <vt:lpstr>Hypothetical Player Choice</vt:lpstr>
      <vt:lpstr>Optimal Price/Performance Catcher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601</cp:revision>
  <cp:lastPrinted>2021-09-23T10:10:07Z</cp:lastPrinted>
  <dcterms:created xsi:type="dcterms:W3CDTF">2010-04-12T23:12:02Z</dcterms:created>
  <dcterms:modified xsi:type="dcterms:W3CDTF">2021-11-04T16:24:17Z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